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733" r:id="rId4"/>
  </p:sldMasterIdLst>
  <p:notesMasterIdLst>
    <p:notesMasterId r:id="rId18"/>
  </p:notesMasterIdLst>
  <p:handoutMasterIdLst>
    <p:handoutMasterId r:id="rId19"/>
  </p:handoutMasterIdLst>
  <p:sldIdLst>
    <p:sldId id="382" r:id="rId5"/>
    <p:sldId id="335" r:id="rId6"/>
    <p:sldId id="534" r:id="rId7"/>
    <p:sldId id="559" r:id="rId8"/>
    <p:sldId id="560" r:id="rId9"/>
    <p:sldId id="553" r:id="rId10"/>
    <p:sldId id="555" r:id="rId11"/>
    <p:sldId id="554" r:id="rId12"/>
    <p:sldId id="561" r:id="rId13"/>
    <p:sldId id="564" r:id="rId14"/>
    <p:sldId id="565" r:id="rId15"/>
    <p:sldId id="562" r:id="rId16"/>
    <p:sldId id="402" r:id="rId17"/>
  </p:sldIdLst>
  <p:sldSz cx="12192000" cy="6858000"/>
  <p:notesSz cx="9396413" cy="7010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1065" userDrawn="1">
          <p15:clr>
            <a:srgbClr val="A4A3A4"/>
          </p15:clr>
        </p15:guide>
        <p15:guide id="4" pos="1601" userDrawn="1">
          <p15:clr>
            <a:srgbClr val="A4A3A4"/>
          </p15:clr>
        </p15:guide>
        <p15:guide id="5" pos="2137" userDrawn="1">
          <p15:clr>
            <a:srgbClr val="A4A3A4"/>
          </p15:clr>
        </p15:guide>
        <p15:guide id="6" pos="2672" userDrawn="1">
          <p15:clr>
            <a:srgbClr val="A4A3A4"/>
          </p15:clr>
        </p15:guide>
        <p15:guide id="7" pos="3208" userDrawn="1">
          <p15:clr>
            <a:srgbClr val="A4A3A4"/>
          </p15:clr>
        </p15:guide>
        <p15:guide id="8" pos="3744" userDrawn="1">
          <p15:clr>
            <a:srgbClr val="A4A3A4"/>
          </p15:clr>
        </p15:guide>
        <p15:guide id="9" pos="4280" userDrawn="1">
          <p15:clr>
            <a:srgbClr val="A4A3A4"/>
          </p15:clr>
        </p15:guide>
        <p15:guide id="10" pos="4816" userDrawn="1">
          <p15:clr>
            <a:srgbClr val="A4A3A4"/>
          </p15:clr>
        </p15:guide>
        <p15:guide id="11" pos="5351" userDrawn="1">
          <p15:clr>
            <a:srgbClr val="A4A3A4"/>
          </p15:clr>
        </p15:guide>
        <p15:guide id="12" orient="horz" pos="1065" userDrawn="1">
          <p15:clr>
            <a:srgbClr val="A4A3A4"/>
          </p15:clr>
        </p15:guide>
        <p15:guide id="13" orient="horz" pos="1601" userDrawn="1">
          <p15:clr>
            <a:srgbClr val="A4A3A4"/>
          </p15:clr>
        </p15:guide>
        <p15:guide id="14" orient="horz" pos="2137" userDrawn="1">
          <p15:clr>
            <a:srgbClr val="A4A3A4"/>
          </p15:clr>
        </p15:guide>
        <p15:guide id="15" orient="horz" pos="2672" userDrawn="1">
          <p15:clr>
            <a:srgbClr val="A4A3A4"/>
          </p15:clr>
        </p15:guide>
        <p15:guide id="16" orient="horz" pos="3208" userDrawn="1">
          <p15:clr>
            <a:srgbClr val="A4A3A4"/>
          </p15:clr>
        </p15:guide>
        <p15:guide id="17" orient="horz" pos="3744" userDrawn="1">
          <p15:clr>
            <a:srgbClr val="A4A3A4"/>
          </p15:clr>
        </p15:guide>
        <p15:guide id="18" pos="5880" userDrawn="1">
          <p15:clr>
            <a:srgbClr val="A4A3A4"/>
          </p15:clr>
        </p15:guide>
        <p15:guide id="19" pos="6423" userDrawn="1">
          <p15:clr>
            <a:srgbClr val="A4A3A4"/>
          </p15:clr>
        </p15:guide>
        <p15:guide id="20" pos="6960" userDrawn="1">
          <p15:clr>
            <a:srgbClr val="A4A3A4"/>
          </p15:clr>
        </p15:guide>
        <p15:guide id="21" pos="7495" userDrawn="1">
          <p15:clr>
            <a:srgbClr val="A4A3A4"/>
          </p15:clr>
        </p15:guide>
        <p15:guide id="22" pos="76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F2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064FF-F5A2-C2A8-6C1E-6ECE354934FD}" v="111" dt="2023-08-15T16:23:01.028"/>
    <p1510:client id="{BB7DE6CA-6B7C-83A6-0ABF-D2DADE5C345A}" v="1" dt="2023-08-15T17:37:32.098"/>
    <p1510:client id="{DB732B43-45AD-49AE-3DE5-788BD1FD25F8}" v="298" dt="2023-08-16T20:16:57.036"/>
    <p1510:client id="{5A2DD2A6-23CE-E2E0-9912-563CE3AB79BA}" v="74" dt="2023-08-14T15:14:23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3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702" y="114"/>
      </p:cViewPr>
      <p:guideLst>
        <p:guide orient="horz" pos="528"/>
        <p:guide pos="528"/>
        <p:guide pos="1065"/>
        <p:guide pos="1601"/>
        <p:guide pos="2137"/>
        <p:guide pos="2672"/>
        <p:guide pos="3208"/>
        <p:guide pos="3744"/>
        <p:guide pos="4280"/>
        <p:guide pos="4816"/>
        <p:guide pos="5351"/>
        <p:guide orient="horz" pos="1065"/>
        <p:guide orient="horz" pos="1601"/>
        <p:guide orient="horz" pos="2137"/>
        <p:guide orient="horz" pos="2672"/>
        <p:guide orient="horz" pos="3208"/>
        <p:guide orient="horz" pos="3744"/>
        <p:guide pos="5880"/>
        <p:guide pos="6423"/>
        <p:guide pos="6960"/>
        <p:guide pos="7495"/>
        <p:guide pos="76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notesViewPr>
    <p:cSldViewPr snapToGrid="0">
      <p:cViewPr varScale="1">
        <p:scale>
          <a:sx n="112" d="100"/>
          <a:sy n="112" d="100"/>
        </p:scale>
        <p:origin x="636" y="78"/>
      </p:cViewPr>
      <p:guideLst/>
    </p:cSldViewPr>
  </p:notesViewPr>
  <p:gridSpacing cx="850392" cy="85039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7177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322187" y="0"/>
            <a:ext cx="407177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AD192-E824-422A-87BE-93189E2766EA}" type="datetimeFigureOut">
              <a:rPr lang="fr-CA" smtClean="0"/>
              <a:t>2023-08-25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7177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322187" y="6658258"/>
            <a:ext cx="407177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E1822-2E4F-455C-A506-917E5FD6DEA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5678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7177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322187" y="0"/>
            <a:ext cx="407177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8B2CB-0CB8-47FA-9EAF-7C3297948292}" type="datetimeFigureOut">
              <a:rPr lang="fr-CA" smtClean="0"/>
              <a:t>2023-08-25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97150" y="876300"/>
            <a:ext cx="4202113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39642" y="3373756"/>
            <a:ext cx="751713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7177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322187" y="6658258"/>
            <a:ext cx="407177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B8E14-3758-4E01-BA3B-D9F8C48CAD7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01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Bonjour et merci beaucoup pour l’invitation</a:t>
            </a:r>
          </a:p>
          <a:p>
            <a:r>
              <a:rPr lang="fr-FR" dirty="0"/>
              <a:t>À la fois un plaisir, un privilège et un honneur d’être ici parmi vous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8E14-3758-4E01-BA3B-D9F8C48CAD79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527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B0DE-1A27-4923-A603-B6E89F68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726474"/>
            <a:ext cx="4497978" cy="4497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643F3F-6B69-47F8-BCE5-815B38475DEF}"/>
              </a:ext>
            </a:extLst>
          </p:cNvPr>
          <p:cNvSpPr/>
          <p:nvPr userDrawn="1"/>
        </p:nvSpPr>
        <p:spPr>
          <a:xfrm>
            <a:off x="-1" y="-3133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A8D10-7829-46F2-B915-6822A050FFE8}"/>
              </a:ext>
            </a:extLst>
          </p:cNvPr>
          <p:cNvSpPr/>
          <p:nvPr userDrawn="1"/>
        </p:nvSpPr>
        <p:spPr>
          <a:xfrm>
            <a:off x="0" y="0"/>
            <a:ext cx="2880000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72ED1A-E8E5-4B05-A6BC-6D7CBCEAA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4"/>
            <a:ext cx="1810011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avec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4401" y="6356984"/>
            <a:ext cx="5303520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9" y="2141621"/>
            <a:ext cx="530352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78" name="Forme libre : carré couleur accent - bas droite">
            <a:extLst>
              <a:ext uri="{FF2B5EF4-FFF2-40B4-BE49-F238E27FC236}">
                <a16:creationId xmlns:a16="http://schemas.microsoft.com/office/drawing/2014/main" id="{04668A44-55CC-452B-9B58-8893C7A3B63B}"/>
              </a:ext>
            </a:extLst>
          </p:cNvPr>
          <p:cNvSpPr>
            <a:spLocks noChangeAspect="1"/>
          </p:cNvSpPr>
          <p:nvPr/>
        </p:nvSpPr>
        <p:spPr>
          <a:xfrm>
            <a:off x="8762998" y="3428998"/>
            <a:ext cx="3429002" cy="3429002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279" name="Espace réservé pour une image">
            <a:extLst>
              <a:ext uri="{FF2B5EF4-FFF2-40B4-BE49-F238E27FC236}">
                <a16:creationId xmlns:a16="http://schemas.microsoft.com/office/drawing/2014/main" id="{3E545320-796C-4FF5-B959-9D05E1F4DB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63000" y="3429000"/>
            <a:ext cx="3429000" cy="3429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fr-CA" dirty="0"/>
              <a:t>Insérer image si désiré</a:t>
            </a:r>
          </a:p>
        </p:txBody>
      </p:sp>
      <p:sp>
        <p:nvSpPr>
          <p:cNvPr id="12" name="Titre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9" name="Forme libre : carré couleur accent - bas droite">
            <a:extLst>
              <a:ext uri="{FF2B5EF4-FFF2-40B4-BE49-F238E27FC236}">
                <a16:creationId xmlns:a16="http://schemas.microsoft.com/office/drawing/2014/main" id="{401BEA3B-D07E-44BB-8F2E-65B1F65CEAF6}"/>
              </a:ext>
            </a:extLst>
          </p:cNvPr>
          <p:cNvSpPr>
            <a:spLocks noChangeAspect="1"/>
          </p:cNvSpPr>
          <p:nvPr userDrawn="1"/>
        </p:nvSpPr>
        <p:spPr>
          <a:xfrm>
            <a:off x="8762998" y="3428998"/>
            <a:ext cx="3429002" cy="3429002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76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806184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4" name="Espace réservé du contenu - colonne droite">
            <a:extLst>
              <a:ext uri="{FF2B5EF4-FFF2-40B4-BE49-F238E27FC236}">
                <a16:creationId xmlns:a16="http://schemas.microsoft.com/office/drawing/2014/main" id="{78E07DCC-9F5C-48A7-AD6C-3B5F96B62D9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00630" y="2141621"/>
            <a:ext cx="475488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141621"/>
            <a:ext cx="475488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37528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Sous-titre / Contenu - 1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560320"/>
            <a:ext cx="10058400" cy="328990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Espace réservé du texte  - sous-titre">
            <a:extLst>
              <a:ext uri="{FF2B5EF4-FFF2-40B4-BE49-F238E27FC236}">
                <a16:creationId xmlns:a16="http://schemas.microsoft.com/office/drawing/2014/main" id="{8FEAA6BC-3D17-40AE-BB2B-87EB03C0B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1715704"/>
            <a:ext cx="10046368" cy="666549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3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Insérer sous-titre ici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13745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Sous-titre / 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4" name="Espace réservé du contenu - colonne droite">
            <a:extLst>
              <a:ext uri="{FF2B5EF4-FFF2-40B4-BE49-F238E27FC236}">
                <a16:creationId xmlns:a16="http://schemas.microsoft.com/office/drawing/2014/main" id="{78E07DCC-9F5C-48A7-AD6C-3B5F96B62D9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00630" y="2560320"/>
            <a:ext cx="4729370" cy="3291840"/>
          </a:xfrm>
        </p:spPr>
        <p:txBody>
          <a:bodyPr>
            <a:noAutofit/>
          </a:bodyPr>
          <a:lstStyle>
            <a:lvl1pPr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560320"/>
            <a:ext cx="4754880" cy="328990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Espace réservé du texte - sous titre">
            <a:extLst>
              <a:ext uri="{FF2B5EF4-FFF2-40B4-BE49-F238E27FC236}">
                <a16:creationId xmlns:a16="http://schemas.microsoft.com/office/drawing/2014/main" id="{8FEAA6BC-3D17-40AE-BB2B-87EB03C0B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1715704"/>
            <a:ext cx="10046368" cy="666549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3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Insérer sous-titre ici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32211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à droite /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rré couleur grand - arrière plan">
            <a:extLst>
              <a:ext uri="{FF2B5EF4-FFF2-40B4-BE49-F238E27FC236}">
                <a16:creationId xmlns:a16="http://schemas.microsoft.com/office/drawing/2014/main" id="{70C92FD8-BBDF-42D9-BCEC-CA7F938E4561}"/>
              </a:ext>
            </a:extLst>
          </p:cNvPr>
          <p:cNvSpPr>
            <a:spLocks noChangeAspect="1"/>
          </p:cNvSpPr>
          <p:nvPr/>
        </p:nvSpPr>
        <p:spPr>
          <a:xfrm>
            <a:off x="5186149" y="0"/>
            <a:ext cx="70058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Logo-UdeM-monde-bleu" hidden="1">
            <a:extLst>
              <a:ext uri="{FF2B5EF4-FFF2-40B4-BE49-F238E27FC236}">
                <a16:creationId xmlns:a16="http://schemas.microsoft.com/office/drawing/2014/main" id="{1EB0B8F1-347F-4C15-BF53-15C7DAF0D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CF2C9-079D-499F-8B71-F06A7F31B3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6356984"/>
            <a:ext cx="37899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07CF5-7824-457E-BFF4-C175FDC5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EE4F430-0D44-4198-A506-360A36EE83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51279" y="914401"/>
            <a:ext cx="5414209" cy="5048249"/>
          </a:xfrm>
        </p:spPr>
        <p:txBody>
          <a:bodyPr/>
          <a:lstStyle>
            <a:lvl1pPr>
              <a:defRPr/>
            </a:lvl1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2, 3 et 4 = listes à puce. </a:t>
            </a:r>
            <a:br>
              <a:rPr lang="fr-CA" dirty="0"/>
            </a:br>
            <a:r>
              <a:rPr lang="fr-CA" dirty="0"/>
              <a:t>Niveau 5 = titre de paragraphe : </a:t>
            </a:r>
            <a:r>
              <a:rPr lang="fr-CA" dirty="0" err="1"/>
              <a:t>arial</a:t>
            </a:r>
            <a:r>
              <a:rPr lang="fr-CA" dirty="0"/>
              <a:t> gras, couleur automatique foncé.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789947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33272"/>
            <a:ext cx="3789947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86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à droite / texte foncé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rré couleur grand - arrière plan">
            <a:extLst>
              <a:ext uri="{FF2B5EF4-FFF2-40B4-BE49-F238E27FC236}">
                <a16:creationId xmlns:a16="http://schemas.microsoft.com/office/drawing/2014/main" id="{70C92FD8-BBDF-42D9-BCEC-CA7F938E4561}"/>
              </a:ext>
            </a:extLst>
          </p:cNvPr>
          <p:cNvSpPr>
            <a:spLocks noChangeAspect="1"/>
          </p:cNvSpPr>
          <p:nvPr/>
        </p:nvSpPr>
        <p:spPr>
          <a:xfrm>
            <a:off x="5186149" y="0"/>
            <a:ext cx="70058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Logo-UdeM-monde-bleu" hidden="1">
            <a:extLst>
              <a:ext uri="{FF2B5EF4-FFF2-40B4-BE49-F238E27FC236}">
                <a16:creationId xmlns:a16="http://schemas.microsoft.com/office/drawing/2014/main" id="{C8F6FDD4-1022-4D74-BD27-23765C7A12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CF2C9-079D-499F-8B71-F06A7F31B3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6356984"/>
            <a:ext cx="3789947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07CF5-7824-457E-BFF4-C175FDC5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EE4F430-0D44-4198-A506-360A36EE83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51279" y="914401"/>
            <a:ext cx="5414209" cy="5048249"/>
          </a:xfrm>
        </p:spPr>
        <p:txBody>
          <a:bodyPr/>
          <a:lstStyle>
            <a:lvl1pPr>
              <a:defRPr/>
            </a:lvl1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2, 3 et 4 = listes à puce. </a:t>
            </a:r>
            <a:br>
              <a:rPr lang="fr-CA" dirty="0"/>
            </a:br>
            <a:r>
              <a:rPr lang="fr-CA" dirty="0"/>
              <a:t>Niveau 5 = titre de paragraphe : </a:t>
            </a:r>
            <a:r>
              <a:rPr lang="fr-CA" dirty="0" err="1"/>
              <a:t>arial</a:t>
            </a:r>
            <a:r>
              <a:rPr lang="fr-CA" dirty="0"/>
              <a:t> gras, couleur automatique foncé.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789947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33272"/>
            <a:ext cx="3789947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878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texte 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-UdeM-monde-bleu" hidden="1">
            <a:extLst>
              <a:ext uri="{FF2B5EF4-FFF2-40B4-BE49-F238E27FC236}">
                <a16:creationId xmlns:a16="http://schemas.microsoft.com/office/drawing/2014/main" id="{0E4D42B2-402A-4FB8-9EA9-44CFD8F5B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5BD54D-C5F0-4D80-9C85-477B7660A20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4CE3B2-E92C-4EFE-965A-BD2361385D9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8" name="Logo-type-UdeM">
            <a:extLst>
              <a:ext uri="{FF2B5EF4-FFF2-40B4-BE49-F238E27FC236}">
                <a16:creationId xmlns:a16="http://schemas.microsoft.com/office/drawing/2014/main" id="{83CE645D-AE91-4FA3-AA3C-9B0B546AB3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texte 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2" name="Logo-type-UdeM">
            <a:extLst>
              <a:ext uri="{FF2B5EF4-FFF2-40B4-BE49-F238E27FC236}">
                <a16:creationId xmlns:a16="http://schemas.microsoft.com/office/drawing/2014/main" id="{C3C0BA76-3BE1-483B-B03F-0D6A7140D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 avec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 hidden="1">
            <a:extLst>
              <a:ext uri="{FF2B5EF4-FFF2-40B4-BE49-F238E27FC236}">
                <a16:creationId xmlns:a16="http://schemas.microsoft.com/office/drawing/2014/main" id="{7E39CB39-760E-4904-9476-56F100A42347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9E446F-5E22-4E30-A385-914FDB67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0CCEA7-2D63-4F8A-8075-57247799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pic>
        <p:nvPicPr>
          <p:cNvPr id="8" name="Logo-UdeM-monde-bleu">
            <a:extLst>
              <a:ext uri="{FF2B5EF4-FFF2-40B4-BE49-F238E27FC236}">
                <a16:creationId xmlns:a16="http://schemas.microsoft.com/office/drawing/2014/main" id="{11FF5686-1639-479C-9676-C5C8CA27AA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3" name="Logo-type-UdeM">
            <a:extLst>
              <a:ext uri="{FF2B5EF4-FFF2-40B4-BE49-F238E27FC236}">
                <a16:creationId xmlns:a16="http://schemas.microsoft.com/office/drawing/2014/main" id="{299D3CCE-E75E-4776-9EA6-E1C979080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B0DE-1A27-4923-A603-B6E89F68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726474"/>
            <a:ext cx="4497978" cy="4497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643F3F-6B69-47F8-BCE5-815B38475DEF}"/>
              </a:ext>
            </a:extLst>
          </p:cNvPr>
          <p:cNvSpPr/>
          <p:nvPr userDrawn="1"/>
        </p:nvSpPr>
        <p:spPr>
          <a:xfrm>
            <a:off x="-1" y="-3133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A8D10-7829-46F2-B915-6822A050FFE8}"/>
              </a:ext>
            </a:extLst>
          </p:cNvPr>
          <p:cNvSpPr/>
          <p:nvPr userDrawn="1"/>
        </p:nvSpPr>
        <p:spPr>
          <a:xfrm>
            <a:off x="0" y="0"/>
            <a:ext cx="2880000" cy="28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72ED1A-E8E5-4B05-A6BC-6D7CBCEAA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4"/>
            <a:ext cx="1810011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logo type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type-UdeM">
            <a:extLst>
              <a:ext uri="{FF2B5EF4-FFF2-40B4-BE49-F238E27FC236}">
                <a16:creationId xmlns:a16="http://schemas.microsoft.com/office/drawing/2014/main" id="{26B46D7F-FD60-4986-8A69-15924754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14" y="778285"/>
            <a:ext cx="5373858" cy="5373858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16029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2" name="Logo-type-UdeM">
            <a:extLst>
              <a:ext uri="{FF2B5EF4-FFF2-40B4-BE49-F238E27FC236}">
                <a16:creationId xmlns:a16="http://schemas.microsoft.com/office/drawing/2014/main" id="{48D3846A-9863-589E-C97C-3E4DFB4B38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410502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7" name="Logo-type-UdeM">
            <a:extLst>
              <a:ext uri="{FF2B5EF4-FFF2-40B4-BE49-F238E27FC236}">
                <a16:creationId xmlns:a16="http://schemas.microsoft.com/office/drawing/2014/main" id="{02EE09F6-A514-4F64-A60B-7BFC6EE1B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logo type -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-LogoUdeM-abrege">
            <a:extLst>
              <a:ext uri="{FF2B5EF4-FFF2-40B4-BE49-F238E27FC236}">
                <a16:creationId xmlns:a16="http://schemas.microsoft.com/office/drawing/2014/main" id="{26B46D7F-FD60-4986-8A69-15924754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14" y="778285"/>
            <a:ext cx="5373858" cy="5373858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27185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1" name="Logo-type-UdeM">
            <a:extLst>
              <a:ext uri="{FF2B5EF4-FFF2-40B4-BE49-F238E27FC236}">
                <a16:creationId xmlns:a16="http://schemas.microsoft.com/office/drawing/2014/main" id="{37D31CAD-4865-4C38-BE1D-6522260E5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blanc -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section ici</a:t>
            </a:r>
            <a:endParaRPr lang="fr-CA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6EBE8D-F763-480E-A48F-BA589BCD0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AF3594-ECDE-4C6D-8D0B-D5A8C4A9E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51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blanc - 02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section ici</a:t>
            </a:r>
            <a:endParaRPr lang="fr-CA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6EBE8D-F763-480E-A48F-BA589BCD0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AF3594-ECDE-4C6D-8D0B-D5A8C4A9E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809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foncé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Insérer le titre de section ici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F1F607-7D03-4298-8166-EF60DD4D83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C827F3-5E19-4B97-B957-C91FE3EFE2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61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 - avec image -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400" y="914400"/>
            <a:ext cx="5943600" cy="59436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466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 - avec image - texte blanc - 02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9BA03E6-13EA-40C5-9BD2-AE643739F9CD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3994" y="2169994"/>
            <a:ext cx="4688006" cy="4688006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525BBF3-6F6D-4A73-B0BB-4213AA445614}"/>
              </a:ext>
            </a:extLst>
          </p:cNvPr>
          <p:cNvSpPr>
            <a:spLocks noChangeAspect="1"/>
          </p:cNvSpPr>
          <p:nvPr userDrawn="1"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03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3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439752-0749-47AF-9236-787D02871D84}"/>
              </a:ext>
            </a:extLst>
          </p:cNvPr>
          <p:cNvSpPr/>
          <p:nvPr userDrawn="1"/>
        </p:nvSpPr>
        <p:spPr>
          <a:xfrm>
            <a:off x="8445690" y="3111690"/>
            <a:ext cx="3746310" cy="37463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DAB7CB-737B-41B8-8282-CE87CF949535}"/>
              </a:ext>
            </a:extLst>
          </p:cNvPr>
          <p:cNvSpPr/>
          <p:nvPr userDrawn="1"/>
        </p:nvSpPr>
        <p:spPr>
          <a:xfrm>
            <a:off x="9060000" y="3725841"/>
            <a:ext cx="3132000" cy="3132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D59B62-0205-4BD6-8780-13085D07F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5" y="709683"/>
            <a:ext cx="5615758" cy="5583188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AEE786-0AF2-40EE-9EC4-745760694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67" y="4390467"/>
            <a:ext cx="2467533" cy="246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ercalaire 2 - avec image - texte blanc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9BA03E6-13EA-40C5-9BD2-AE643739F9CD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3994" y="2169994"/>
            <a:ext cx="4688006" cy="4688006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E2400F2B-787D-469C-9D40-9079201F0489}"/>
              </a:ext>
            </a:extLst>
          </p:cNvPr>
          <p:cNvSpPr>
            <a:spLocks noChangeAspect="1"/>
          </p:cNvSpPr>
          <p:nvPr userDrawn="1"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0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3 - sans image -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D25073B-D837-4A2F-8AD8-20AF9B85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918" y="6356350"/>
            <a:ext cx="410400" cy="365125"/>
          </a:xfrm>
        </p:spPr>
        <p:txBody>
          <a:bodyPr lIns="0" tIns="0" rIns="0" bIns="0" anchor="t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pc="-5" smtClean="0"/>
              <a:pPr marL="200025"/>
              <a:t>‹N°›</a:t>
            </a:fld>
            <a:endParaRPr lang="fr-CA" spc="-5" dirty="0"/>
          </a:p>
        </p:txBody>
      </p:sp>
      <p:sp>
        <p:nvSpPr>
          <p:cNvPr id="9" name="Espace réservé du pied de page 4" hidden="1">
            <a:extLst>
              <a:ext uri="{FF2B5EF4-FFF2-40B4-BE49-F238E27FC236}">
                <a16:creationId xmlns:a16="http://schemas.microsoft.com/office/drawing/2014/main" id="{65A539F8-1B14-41F7-8B28-8EF84A8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198359" cy="365125"/>
          </a:xfrm>
        </p:spPr>
        <p:txBody>
          <a:bodyPr lIns="0" tIns="0" rIns="0" bIns="0" anchor="t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ABF8186-E553-46C8-981E-1EF51140EC50}"/>
              </a:ext>
            </a:extLst>
          </p:cNvPr>
          <p:cNvSpPr/>
          <p:nvPr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90CFF3D-2185-49CF-934B-C22839967D95}"/>
              </a:ext>
            </a:extLst>
          </p:cNvPr>
          <p:cNvSpPr>
            <a:spLocks noChangeAspect="1"/>
          </p:cNvSpPr>
          <p:nvPr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38862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la section ici</a:t>
            </a:r>
            <a:endParaRPr lang="fr-CA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EC6547C-112A-4706-BE31-082B02C64715}"/>
              </a:ext>
            </a:extLst>
          </p:cNvPr>
          <p:cNvSpPr/>
          <p:nvPr userDrawn="1"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D037A583-4D6A-486F-8F1B-FD44F0BA39E8}"/>
              </a:ext>
            </a:extLst>
          </p:cNvPr>
          <p:cNvSpPr>
            <a:spLocks noChangeAspect="1"/>
          </p:cNvSpPr>
          <p:nvPr userDrawn="1"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654ED4-2D1D-4158-BEC4-B525D0EA6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0" y="5268426"/>
            <a:ext cx="1324691" cy="13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3 - sans image - fond blanc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38862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Insérer le titre de la section ici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ABF8186-E553-46C8-981E-1EF51140EC50}"/>
              </a:ext>
            </a:extLst>
          </p:cNvPr>
          <p:cNvSpPr/>
          <p:nvPr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90CFF3D-2185-49CF-934B-C22839967D95}"/>
              </a:ext>
            </a:extLst>
          </p:cNvPr>
          <p:cNvSpPr>
            <a:spLocks noChangeAspect="1"/>
          </p:cNvSpPr>
          <p:nvPr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9" name="Espace réservé du pied de page 4" hidden="1">
            <a:extLst>
              <a:ext uri="{FF2B5EF4-FFF2-40B4-BE49-F238E27FC236}">
                <a16:creationId xmlns:a16="http://schemas.microsoft.com/office/drawing/2014/main" id="{65A539F8-1B14-41F7-8B28-8EF84A8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198359" cy="365125"/>
          </a:xfrm>
        </p:spPr>
        <p:txBody>
          <a:bodyPr lIns="0" tIns="0" rIns="0" bIns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D25073B-D837-4A2F-8AD8-20AF9B85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918" y="6356350"/>
            <a:ext cx="410400" cy="365125"/>
          </a:xfrm>
        </p:spPr>
        <p:txBody>
          <a:bodyPr lIns="0" tIns="0" rIns="0" bIns="0" anchor="t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pc="-5" smtClean="0"/>
              <a:pPr marL="200025"/>
              <a:t>‹N°›</a:t>
            </a:fld>
            <a:endParaRPr lang="fr-CA" spc="-5" dirty="0"/>
          </a:p>
        </p:txBody>
      </p:sp>
      <p:pic>
        <p:nvPicPr>
          <p:cNvPr id="8" name="Logo UdeM - blanc">
            <a:extLst>
              <a:ext uri="{FF2B5EF4-FFF2-40B4-BE49-F238E27FC236}">
                <a16:creationId xmlns:a16="http://schemas.microsoft.com/office/drawing/2014/main" id="{FEDB4A1E-DAFC-47CC-B62B-D0B4C601F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8" y="6229701"/>
            <a:ext cx="981282" cy="387574"/>
          </a:xfrm>
          <a:prstGeom prst="rect">
            <a:avLst/>
          </a:prstGeom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6BA88E08-A695-444A-92EA-18896790846F}"/>
              </a:ext>
            </a:extLst>
          </p:cNvPr>
          <p:cNvSpPr/>
          <p:nvPr userDrawn="1"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ACD23AD-AF36-4181-94AA-1413858DEE53}"/>
              </a:ext>
            </a:extLst>
          </p:cNvPr>
          <p:cNvSpPr>
            <a:spLocks noChangeAspect="1"/>
          </p:cNvSpPr>
          <p:nvPr userDrawn="1"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Logo UdeM - blanc">
            <a:extLst>
              <a:ext uri="{FF2B5EF4-FFF2-40B4-BE49-F238E27FC236}">
                <a16:creationId xmlns:a16="http://schemas.microsoft.com/office/drawing/2014/main" id="{680EE163-63BE-4AD1-AC29-4E1A20909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8" y="6229701"/>
            <a:ext cx="981282" cy="3875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D5ABA7-32AC-40AB-972E-E506197F8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0" y="5268426"/>
            <a:ext cx="1324690" cy="13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4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CA7676-211A-1344-9001-807C1E0A4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91" y="1376421"/>
            <a:ext cx="7847342" cy="39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avec image -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4893558"/>
            <a:ext cx="4845729" cy="1106487"/>
          </a:xfrm>
        </p:spPr>
        <p:txBody>
          <a:bodyPr lIns="0" tIns="118872" rIns="0" bIns="0" anchor="b" anchorCtr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2971800"/>
            <a:ext cx="4846321" cy="1768642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685800"/>
            <a:ext cx="4846321" cy="2132884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pic>
        <p:nvPicPr>
          <p:cNvPr id="17" name="Image-umontreal" hidden="1">
            <a:extLst>
              <a:ext uri="{FF2B5EF4-FFF2-40B4-BE49-F238E27FC236}">
                <a16:creationId xmlns:a16="http://schemas.microsoft.com/office/drawing/2014/main" id="{76FBD988-D861-4D8E-A2FD-72BD3ED60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77" y="6022589"/>
            <a:ext cx="5373103" cy="985069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"/>
            <a:ext cx="5943600" cy="5943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9" name="Carré-couleur" hidden="1">
            <a:extLst>
              <a:ext uri="{FF2B5EF4-FFF2-40B4-BE49-F238E27FC236}">
                <a16:creationId xmlns:a16="http://schemas.microsoft.com/office/drawing/2014/main" id="{F859E84F-1D85-4121-99DF-923E7A668073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Logo-UdeM-Monde" hidden="1">
            <a:extLst>
              <a:ext uri="{FF2B5EF4-FFF2-40B4-BE49-F238E27FC236}">
                <a16:creationId xmlns:a16="http://schemas.microsoft.com/office/drawing/2014/main" id="{262609BC-1EC4-4E92-9286-E0ECE80CC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avec image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type-UdeM">
            <a:extLst>
              <a:ext uri="{FF2B5EF4-FFF2-40B4-BE49-F238E27FC236}">
                <a16:creationId xmlns:a16="http://schemas.microsoft.com/office/drawing/2014/main" id="{F3F31CBE-7784-443F-97D0-C40CC07F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175" y="3165742"/>
            <a:ext cx="3957650" cy="3957650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6091" y="4893558"/>
            <a:ext cx="4157638" cy="1106487"/>
          </a:xfrm>
        </p:spPr>
        <p:txBody>
          <a:bodyPr lIns="0" tIns="118872" rIns="0" bIns="0" anchor="b" anchorCtr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175" y="2971800"/>
            <a:ext cx="4158146" cy="1768642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6175" y="685800"/>
            <a:ext cx="4158146" cy="2132884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056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sans imag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type" hidden="1">
            <a:extLst>
              <a:ext uri="{FF2B5EF4-FFF2-40B4-BE49-F238E27FC236}">
                <a16:creationId xmlns:a16="http://schemas.microsoft.com/office/drawing/2014/main" id="{5C0550EF-06EE-41E4-98BB-222B8A9F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6510"/>
            <a:ext cx="5373858" cy="5373858"/>
          </a:xfrm>
          <a:prstGeom prst="rect">
            <a:avLst/>
          </a:prstGeom>
        </p:spPr>
      </p:pic>
      <p:pic>
        <p:nvPicPr>
          <p:cNvPr id="17" name="Image-umontreal" hidden="1">
            <a:extLst>
              <a:ext uri="{FF2B5EF4-FFF2-40B4-BE49-F238E27FC236}">
                <a16:creationId xmlns:a16="http://schemas.microsoft.com/office/drawing/2014/main" id="{76FBD988-D861-4D8E-A2FD-72BD3ED60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77" y="6022589"/>
            <a:ext cx="5373103" cy="985069"/>
          </a:xfrm>
          <a:prstGeom prst="rect">
            <a:avLst/>
          </a:prstGeom>
        </p:spPr>
      </p:pic>
      <p:sp>
        <p:nvSpPr>
          <p:cNvPr id="10" name="Espace réservé du texte : date">
            <a:extLst>
              <a:ext uri="{FF2B5EF4-FFF2-40B4-BE49-F238E27FC236}">
                <a16:creationId xmlns:a16="http://schemas.microsoft.com/office/drawing/2014/main" id="{E0B19E6A-58D1-42A7-8AA0-67C31FBA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0681" y="5671933"/>
            <a:ext cx="6438052" cy="689110"/>
          </a:xfrm>
        </p:spPr>
        <p:txBody>
          <a:bodyPr lIns="0" tIns="0" rIns="0" bIns="0" anchor="b">
            <a:normAutofit/>
          </a:bodyPr>
          <a:lstStyle>
            <a:lvl1pPr marL="0" indent="0" algn="r">
              <a:spcBef>
                <a:spcPts val="0"/>
              </a:spcBef>
              <a:spcAft>
                <a:spcPts val="600"/>
              </a:spcAft>
              <a:buFontTx/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0683" y="3358165"/>
            <a:ext cx="6438050" cy="176864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0682" y="901522"/>
            <a:ext cx="6438051" cy="2434107"/>
          </a:xfrm>
        </p:spPr>
        <p:txBody>
          <a:bodyPr lIns="0" tIns="0" rIns="0" bIns="0" anchor="b">
            <a:normAutofit/>
          </a:bodyPr>
          <a:lstStyle>
            <a:lvl1pPr algn="r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3" name="forme - carre couleur - arrie-plan">
            <a:extLst>
              <a:ext uri="{FF2B5EF4-FFF2-40B4-BE49-F238E27FC236}">
                <a16:creationId xmlns:a16="http://schemas.microsoft.com/office/drawing/2014/main" id="{6C4C09A0-3500-45D8-81BB-07F05464390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9" name="forme - carre couleur premier plan - orange">
            <a:extLst>
              <a:ext uri="{FF2B5EF4-FFF2-40B4-BE49-F238E27FC236}">
                <a16:creationId xmlns:a16="http://schemas.microsoft.com/office/drawing/2014/main" id="{F859E84F-1D85-4121-99DF-923E7A668073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3200400" cy="320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380" y="2072747"/>
            <a:ext cx="2784518" cy="773483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- logo UdeM Monde">
            <a:extLst>
              <a:ext uri="{FF2B5EF4-FFF2-40B4-BE49-F238E27FC236}">
                <a16:creationId xmlns:a16="http://schemas.microsoft.com/office/drawing/2014/main" id="{262609BC-1EC4-4E92-9286-E0ECE80CC0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1584">
          <p15:clr>
            <a:srgbClr val="FBAE40"/>
          </p15:clr>
        </p15:guide>
        <p15:guide id="6" orient="horz" pos="1872">
          <p15:clr>
            <a:srgbClr val="FBAE40"/>
          </p15:clr>
        </p15:guide>
        <p15:guide id="7" orient="horz" pos="34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- 1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141621"/>
            <a:ext cx="1005840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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FR" dirty="0"/>
              <a:t>Insérer le texte ici. Utiliser la commande « Augmenter le niveau de liste » pour passer d’un niveau à l’autre. </a:t>
            </a:r>
            <a:br>
              <a:rPr lang="fr-FR" dirty="0"/>
            </a:br>
            <a:r>
              <a:rPr lang="fr-FR" dirty="0"/>
              <a:t>Niveau 1 = titre de paragraphe : </a:t>
            </a:r>
            <a:r>
              <a:rPr lang="fr-FR" dirty="0" err="1"/>
              <a:t>arial</a:t>
            </a:r>
            <a:r>
              <a:rPr lang="fr-FR" dirty="0"/>
              <a:t> gras, couleur accent.</a:t>
            </a:r>
            <a:br>
              <a:rPr lang="fr-FR" dirty="0"/>
            </a:br>
            <a:r>
              <a:rPr lang="fr-FR" dirty="0"/>
              <a:t>Niveau 2 = texte de paragraphe: </a:t>
            </a:r>
            <a:r>
              <a:rPr lang="fr-FR" dirty="0" err="1"/>
              <a:t>arial</a:t>
            </a:r>
            <a:r>
              <a:rPr lang="fr-FR" dirty="0"/>
              <a:t>, couleur automatique foncée.</a:t>
            </a:r>
            <a:br>
              <a:rPr lang="fr-FR" dirty="0"/>
            </a:br>
            <a:r>
              <a:rPr lang="fr-FR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635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avec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4401" y="6356984"/>
            <a:ext cx="5303520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9" y="2141621"/>
            <a:ext cx="530352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78" name="Forme libre : forme 277">
            <a:extLst>
              <a:ext uri="{FF2B5EF4-FFF2-40B4-BE49-F238E27FC236}">
                <a16:creationId xmlns:a16="http://schemas.microsoft.com/office/drawing/2014/main" id="{04668A44-55CC-452B-9B58-8893C7A3B63B}"/>
              </a:ext>
            </a:extLst>
          </p:cNvPr>
          <p:cNvSpPr>
            <a:spLocks noChangeAspect="1"/>
          </p:cNvSpPr>
          <p:nvPr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279" name="Espace réservé pour une image">
            <a:extLst>
              <a:ext uri="{FF2B5EF4-FFF2-40B4-BE49-F238E27FC236}">
                <a16:creationId xmlns:a16="http://schemas.microsoft.com/office/drawing/2014/main" id="{3E545320-796C-4FF5-B959-9D05E1F4DB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63000" y="3429000"/>
            <a:ext cx="3429000" cy="3429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fr-CA" dirty="0"/>
              <a:t>Insérer image si désiré</a:t>
            </a:r>
          </a:p>
        </p:txBody>
      </p:sp>
      <p:sp>
        <p:nvSpPr>
          <p:cNvPr id="12" name="Titre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F217C41-D098-416B-9909-2682CBFE30CE}"/>
              </a:ext>
            </a:extLst>
          </p:cNvPr>
          <p:cNvSpPr>
            <a:spLocks noChangeAspect="1"/>
          </p:cNvSpPr>
          <p:nvPr userDrawn="1"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82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UdeM-monde-bleu" hidden="1">
            <a:extLst>
              <a:ext uri="{FF2B5EF4-FFF2-40B4-BE49-F238E27FC236}">
                <a16:creationId xmlns:a16="http://schemas.microsoft.com/office/drawing/2014/main" id="{71B770D3-7BA6-488D-BC30-D4C9BAAA77E8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58C415-2380-490E-A660-1A55BC2EA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49"/>
            <a:ext cx="411480" cy="3657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lang="fr-CA" sz="1000" spc="-5" smtClean="0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901886-43AA-4A83-9D3A-CF37F39A3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9326" y="6356350"/>
            <a:ext cx="170447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000" spc="-5" dirty="0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59EA04-3E33-4D6B-9BC2-6A7A986A2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56984"/>
            <a:ext cx="720691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defRPr lang="fr-CA" sz="1000" spc="-5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1ECE12-156E-45E2-9EAE-B18A80451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86000"/>
            <a:ext cx="10439400" cy="37124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3C7645-29DD-42F2-BAAC-F6364A88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59536"/>
            <a:ext cx="10515600" cy="832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dirty="0"/>
              <a:t>Insérez le Titre ici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441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1" r:id="rId3"/>
    <p:sldLayoutId id="2147483760" r:id="rId4"/>
    <p:sldLayoutId id="2147483747" r:id="rId5"/>
    <p:sldLayoutId id="2147483748" r:id="rId6"/>
    <p:sldLayoutId id="2147483749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67" r:id="rId17"/>
    <p:sldLayoutId id="2147483743" r:id="rId18"/>
    <p:sldLayoutId id="2147483744" r:id="rId19"/>
    <p:sldLayoutId id="2147483763" r:id="rId20"/>
    <p:sldLayoutId id="2147483764" r:id="rId21"/>
    <p:sldLayoutId id="2147483766" r:id="rId22"/>
    <p:sldLayoutId id="2147483746" r:id="rId23"/>
    <p:sldLayoutId id="2147483765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fr-FR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/>
        </a:buClr>
        <a:buSzPct val="100000"/>
        <a:buFont typeface="Symbol" panose="05050102010706020507" pitchFamily="18" charset="2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lang="fr-CA" sz="2400" b="1" kern="1200" dirty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facebook.com/repere.umontreal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medecine.umontreal.ca/ressources/etudiant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hyperlink" Target="https://www.instagram.com/bureaupointderepere?fbclid=IwAR3DvAi5VHS8HJB7qiaSUS6BFj7vM6wRBBIWs8iEoCwwU7yQcEVUmpSKHs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international.umontreal.ca/accueil/" TargetMode="External"/><Relationship Id="rId7" Type="http://schemas.openxmlformats.org/officeDocument/2006/relationships/image" Target="../media/image38.jpeg"/><Relationship Id="rId2" Type="http://schemas.openxmlformats.org/officeDocument/2006/relationships/hyperlink" Target="https://medecine.umontreal.ca/international/destination-monde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joelle.andraos.1@umontreal.ca" TargetMode="External"/><Relationship Id="rId5" Type="http://schemas.openxmlformats.org/officeDocument/2006/relationships/hyperlink" Target="mailto:nadia.catellier@umontreal.ca" TargetMode="External"/><Relationship Id="rId4" Type="http://schemas.openxmlformats.org/officeDocument/2006/relationships/hyperlink" Target="https://international.umontreal.ca/a-propos/recevoir-nos-communicatio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1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AA9750-7C03-AD0F-222D-6C1E04983744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D799E7C-1FED-E6CD-4892-1EA4F850B6D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Faculté de médecine – Université de Montréal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EB5CE731-B9E1-B226-60D9-0506E1C67C54}"/>
              </a:ext>
            </a:extLst>
          </p:cNvPr>
          <p:cNvSpPr txBox="1">
            <a:spLocks/>
          </p:cNvSpPr>
          <p:nvPr/>
        </p:nvSpPr>
        <p:spPr>
          <a:xfrm>
            <a:off x="457200" y="551964"/>
            <a:ext cx="6103395" cy="12668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chemeClr val="bg1"/>
                </a:solidFill>
              </a:rPr>
              <a:t>Envisagez une</a:t>
            </a:r>
          </a:p>
          <a:p>
            <a:r>
              <a:rPr lang="fr-CA" sz="4000" dirty="0">
                <a:solidFill>
                  <a:schemeClr val="bg1"/>
                </a:solidFill>
              </a:rPr>
              <a:t>expérience internationale!</a:t>
            </a:r>
            <a:endParaRPr lang="fr-CA" sz="4000" dirty="0">
              <a:solidFill>
                <a:schemeClr val="accent5"/>
              </a:solidFill>
            </a:endParaRP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F11C8EFB-8869-5BA5-6DD2-45FBA3DAF20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40640" y="2100166"/>
            <a:ext cx="4855359" cy="36371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fr-FR"/>
            </a:defPPr>
            <a:lvl1pPr marL="0" algn="ctr" defTabSz="914400" rtl="0" eaLnBrk="1" latinLnBrk="0" hangingPunct="1">
              <a:defRPr lang="fr-CA" sz="1000" kern="1200" spc="-5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2400" b="1" dirty="0">
                <a:solidFill>
                  <a:schemeClr val="accent5"/>
                </a:solidFill>
                <a:latin typeface="Arial"/>
                <a:cs typeface="Arial"/>
              </a:rPr>
              <a:t>4 bonnes raisons de partir à l'étranger:</a:t>
            </a:r>
            <a:endParaRPr lang="fr-FR" dirty="0"/>
          </a:p>
          <a:p>
            <a:pPr algn="l"/>
            <a:endParaRPr lang="fr-CA" sz="1600" dirty="0">
              <a:latin typeface="Arial"/>
              <a:cs typeface="Arial"/>
            </a:endParaRPr>
          </a:p>
          <a:p>
            <a:pPr marL="285750" indent="-285750" algn="l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sz="1600" dirty="0">
                <a:latin typeface="Arial"/>
                <a:cs typeface="Arial"/>
              </a:rPr>
              <a:t>vivre en immersion dans un nouveau milieu</a:t>
            </a:r>
            <a:br>
              <a:rPr lang="fr-CA" sz="1600" dirty="0">
                <a:latin typeface="Arial"/>
                <a:cs typeface="Arial"/>
              </a:rPr>
            </a:br>
            <a:endParaRPr lang="fr-CA" sz="1600" dirty="0">
              <a:latin typeface="Arial"/>
              <a:cs typeface="Arial"/>
            </a:endParaRPr>
          </a:p>
          <a:p>
            <a:pPr marL="285750" indent="-285750" algn="l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sz="1600" dirty="0">
                <a:latin typeface="Arial"/>
                <a:cs typeface="Arial"/>
              </a:rPr>
              <a:t>découvrir une culture et des habitudes de vie différentes des vôtres</a:t>
            </a:r>
            <a:br>
              <a:rPr lang="fr-CA" sz="1600" dirty="0">
                <a:latin typeface="Arial"/>
                <a:cs typeface="Arial"/>
              </a:rPr>
            </a:br>
            <a:endParaRPr lang="fr-CA" sz="1600" dirty="0">
              <a:latin typeface="Arial"/>
              <a:cs typeface="Arial"/>
            </a:endParaRPr>
          </a:p>
          <a:p>
            <a:pPr marL="285750" indent="-285750" algn="l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sz="1600" dirty="0">
                <a:latin typeface="Arial"/>
                <a:cs typeface="Arial"/>
              </a:rPr>
              <a:t>évoluer dans un autre système clinique ou de recherche</a:t>
            </a:r>
            <a:br>
              <a:rPr lang="fr-CA" sz="1600" dirty="0">
                <a:latin typeface="Arial"/>
                <a:cs typeface="Arial"/>
              </a:rPr>
            </a:br>
            <a:endParaRPr lang="fr-CA" sz="1600" dirty="0"/>
          </a:p>
          <a:p>
            <a:pPr marL="285750" indent="-285750" algn="l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fr-CA" sz="1600" dirty="0">
                <a:latin typeface="Arial"/>
                <a:cs typeface="Arial"/>
              </a:rPr>
              <a:t>développer un réseau à l'international</a:t>
            </a:r>
          </a:p>
          <a:p>
            <a:pPr algn="l"/>
            <a:endParaRPr lang="fr-CA" sz="1600" dirty="0"/>
          </a:p>
          <a:p>
            <a:pPr algn="l"/>
            <a:endParaRPr lang="fr-CA" sz="1600" b="1" dirty="0">
              <a:solidFill>
                <a:srgbClr val="FFFFFF"/>
              </a:solidFill>
              <a:cs typeface="Arial"/>
            </a:endParaRPr>
          </a:p>
          <a:p>
            <a:pPr marL="0" lvl="1"/>
            <a:endParaRPr lang="fr-CA" sz="1600" dirty="0"/>
          </a:p>
          <a:p>
            <a:pPr lvl="1"/>
            <a:endParaRPr lang="fr-CA" sz="1600" dirty="0"/>
          </a:p>
          <a:p>
            <a:endParaRPr lang="fr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197E4C-DBCE-C30E-D307-F04BCEDD9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7" b="23115"/>
          <a:stretch/>
        </p:blipFill>
        <p:spPr>
          <a:xfrm>
            <a:off x="6572269" y="0"/>
            <a:ext cx="5623730" cy="6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6">
            <a:extLst>
              <a:ext uri="{FF2B5EF4-FFF2-40B4-BE49-F238E27FC236}">
                <a16:creationId xmlns:a16="http://schemas.microsoft.com/office/drawing/2014/main" id="{236D1AD6-BD81-4F04-83F5-066970133BE6}"/>
              </a:ext>
            </a:extLst>
          </p:cNvPr>
          <p:cNvSpPr txBox="1">
            <a:spLocks/>
          </p:cNvSpPr>
          <p:nvPr/>
        </p:nvSpPr>
        <p:spPr>
          <a:xfrm>
            <a:off x="456201" y="1633939"/>
            <a:ext cx="5330786" cy="4902730"/>
          </a:xfrm>
          <a:prstGeom prst="rect">
            <a:avLst/>
          </a:prstGeom>
        </p:spPr>
        <p:txBody>
          <a:bodyPr vert="horz" lIns="0" tIns="118872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  <a:t>Le </a:t>
            </a:r>
            <a:r>
              <a:rPr lang="fr-CA" sz="1600" b="1" dirty="0">
                <a:solidFill>
                  <a:schemeClr val="tx2"/>
                </a:solidFill>
                <a:latin typeface="Arial"/>
                <a:cs typeface="Calibri"/>
              </a:rPr>
              <a:t>Bureau Point de repère</a:t>
            </a:r>
            <a: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  <a:t> est un service d’aide exclusif aux étudiantes et étudiants de la Faculté de médecine proposant un soutien psychosocial et à l’apprentissage.</a:t>
            </a:r>
            <a:endParaRPr lang="fr-CA" sz="1600">
              <a:solidFill>
                <a:schemeClr val="tx2"/>
              </a:solidFill>
              <a:latin typeface="Arial"/>
            </a:endParaRPr>
          </a:p>
          <a:p>
            <a: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  <a:t>Les services, offerts en personne ou à distance, sont gratuits, confidentiels et indépendants de la gestion des études.  </a:t>
            </a:r>
          </a:p>
          <a:p>
            <a:pPr marL="285750" indent="-285750">
              <a:buChar char="•"/>
            </a:pPr>
            <a: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  <a:t>Pour obtenir des</a:t>
            </a:r>
            <a:r>
              <a:rPr lang="fr-CA" sz="1600" b="1" dirty="0">
                <a:solidFill>
                  <a:schemeClr val="tx2"/>
                </a:solidFill>
                <a:latin typeface="Arial"/>
                <a:cs typeface="Calibri"/>
              </a:rPr>
              <a:t> informations, nous joindre </a:t>
            </a:r>
            <a: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  <a:t>ou</a:t>
            </a:r>
            <a:r>
              <a:rPr lang="fr-CA" sz="1600" b="1" dirty="0">
                <a:solidFill>
                  <a:schemeClr val="tx2"/>
                </a:solidFill>
                <a:latin typeface="Arial"/>
                <a:cs typeface="Calibri"/>
              </a:rPr>
              <a:t> pour prendre rendez-vous </a:t>
            </a:r>
            <a: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  <a:t>consulter:</a:t>
            </a:r>
            <a:br>
              <a:rPr lang="fr-CA" sz="1600" dirty="0">
                <a:solidFill>
                  <a:schemeClr val="tx2"/>
                </a:solidFill>
                <a:latin typeface="Arial"/>
                <a:cs typeface="Calibri"/>
              </a:rPr>
            </a:br>
            <a:r>
              <a:rPr lang="fr-CA" sz="1600" dirty="0">
                <a:solidFill>
                  <a:schemeClr val="tx2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https://medecine.umontreal.ca/ressources/etudiants/</a:t>
            </a:r>
            <a:endParaRPr lang="fr-CA" sz="1600">
              <a:solidFill>
                <a:schemeClr val="tx2"/>
              </a:solidFill>
            </a:endParaRPr>
          </a:p>
          <a:p>
            <a:endParaRPr lang="fr-CA" sz="16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285750" indent="-285750">
              <a:buChar char="•"/>
            </a:pPr>
            <a:r>
              <a:rPr lang="fr-CA" sz="1600" dirty="0">
                <a:solidFill>
                  <a:schemeClr val="tx2"/>
                </a:solidFill>
                <a:latin typeface="Arial"/>
                <a:cs typeface="Arial"/>
              </a:rPr>
              <a:t>Suivez notre actualité sur les médias sociaux:</a:t>
            </a:r>
            <a:endParaRPr lang="fr-CA" sz="160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fr-CA" sz="1600" b="1" dirty="0">
                <a:solidFill>
                  <a:schemeClr val="tx2"/>
                </a:solidFill>
                <a:latin typeface="Arial"/>
                <a:cs typeface="Arial"/>
              </a:rPr>
              <a:t>               </a:t>
            </a:r>
            <a:r>
              <a:rPr lang="fr-CA" sz="1600" b="1" dirty="0">
                <a:solidFill>
                  <a:schemeClr val="tx2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endParaRPr lang="fr-CA" sz="1600" b="1">
              <a:solidFill>
                <a:schemeClr val="tx2"/>
              </a:solidFill>
              <a:latin typeface="Arial"/>
              <a:cs typeface="Arial"/>
            </a:endParaRPr>
          </a:p>
          <a:p>
            <a:endParaRPr lang="fr-CA" sz="16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fr-CA" sz="1600" b="1" dirty="0">
                <a:solidFill>
                  <a:schemeClr val="tx2"/>
                </a:solidFill>
                <a:latin typeface="Arial"/>
                <a:cs typeface="Arial"/>
              </a:rPr>
              <a:t>               </a:t>
            </a:r>
            <a:r>
              <a:rPr lang="fr-CA" sz="1600" b="1" dirty="0">
                <a:solidFill>
                  <a:schemeClr val="tx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r>
              <a:rPr lang="fr-CA" sz="1600" b="1" dirty="0">
                <a:solidFill>
                  <a:schemeClr val="tx2"/>
                </a:solidFill>
                <a:latin typeface="Arial"/>
                <a:cs typeface="Arial"/>
              </a:rPr>
              <a:t> </a:t>
            </a:r>
            <a:endParaRPr lang="fr-CA" sz="1600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fr-CA" dirty="0">
              <a:solidFill>
                <a:schemeClr val="tx2"/>
              </a:solidFill>
              <a:latin typeface="Calibri"/>
              <a:cs typeface="Calibri"/>
            </a:endParaRPr>
          </a:p>
          <a:p>
            <a:pPr>
              <a:lnSpc>
                <a:spcPts val="1060"/>
              </a:lnSpc>
            </a:pPr>
            <a:endParaRPr lang="fr-CA" dirty="0">
              <a:solidFill>
                <a:schemeClr val="tx2"/>
              </a:solidFill>
            </a:endParaRPr>
          </a:p>
          <a:p>
            <a:pPr>
              <a:lnSpc>
                <a:spcPts val="1060"/>
              </a:lnSpc>
            </a:pPr>
            <a:endParaRPr lang="fr-CA" dirty="0">
              <a:solidFill>
                <a:schemeClr val="tx2"/>
              </a:solidFill>
            </a:endParaRP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C263C55-6DA7-41F9-9081-71DA8CE5705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0471CBC3-7A83-BCEB-CBD4-26E037E82EFB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6689188" cy="18958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Bureau Point de repère </a:t>
            </a:r>
            <a:endParaRPr lang="fr-CA" sz="2800" dirty="0">
              <a:solidFill>
                <a:srgbClr val="0B113A"/>
              </a:solidFill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876D4B-37C0-365E-3CF5-7F30800CD5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68" r="14595" b="-538"/>
          <a:stretch/>
        </p:blipFill>
        <p:spPr>
          <a:xfrm>
            <a:off x="6560135" y="-1106"/>
            <a:ext cx="5633498" cy="69024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5A09FD-B0DA-D156-C458-76F596DBA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01" y="5158556"/>
            <a:ext cx="400050" cy="400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E81308-386E-D5CB-C32C-85F959B87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438" y="5912469"/>
            <a:ext cx="409575" cy="409575"/>
          </a:xfrm>
          <a:prstGeom prst="rect">
            <a:avLst/>
          </a:prstGeom>
        </p:spPr>
      </p:pic>
      <p:pic>
        <p:nvPicPr>
          <p:cNvPr id="11" name="Logo-UdeM-Monde">
            <a:extLst>
              <a:ext uri="{FF2B5EF4-FFF2-40B4-BE49-F238E27FC236}">
                <a16:creationId xmlns:a16="http://schemas.microsoft.com/office/drawing/2014/main" id="{E2A1F319-3EA2-481C-B966-75597655D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59" y="4910959"/>
            <a:ext cx="1947041" cy="19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AA9750-7C03-AD0F-222D-6C1E04983744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C09CBD-129B-488D-9578-B172442FB1A2}"/>
              </a:ext>
            </a:extLst>
          </p:cNvPr>
          <p:cNvSpPr/>
          <p:nvPr/>
        </p:nvSpPr>
        <p:spPr>
          <a:xfrm>
            <a:off x="1160687" y="3244334"/>
            <a:ext cx="4299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i="1" dirty="0">
                <a:solidFill>
                  <a:schemeClr val="accent5"/>
                </a:solidFill>
              </a:rPr>
              <a:t>com-medecine@umontreal.ca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D799E7C-1FED-E6CD-4892-1EA4F850B6D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Faculté de médecine – Université de Montréal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EB5CE731-B9E1-B226-60D9-0506E1C67C54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6709954" cy="1512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>
                <a:solidFill>
                  <a:schemeClr val="bg1"/>
                </a:solidFill>
              </a:rPr>
              <a:t>Communication</a:t>
            </a:r>
          </a:p>
          <a:p>
            <a:r>
              <a:rPr lang="fr-CA" sz="4000" dirty="0">
                <a:solidFill>
                  <a:schemeClr val="accent5"/>
                </a:solidFill>
              </a:rPr>
              <a:t>Nous contacter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23AFBEF-D356-8B4A-9020-EC9A1A4C59C2}"/>
              </a:ext>
            </a:extLst>
          </p:cNvPr>
          <p:cNvCxnSpPr>
            <a:cxnSpLocks/>
          </p:cNvCxnSpPr>
          <p:nvPr/>
        </p:nvCxnSpPr>
        <p:spPr>
          <a:xfrm>
            <a:off x="1231027" y="3705999"/>
            <a:ext cx="411469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D5723F67-9594-C864-4766-802F44081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1" r="20030" b="-43"/>
          <a:stretch/>
        </p:blipFill>
        <p:spPr>
          <a:xfrm>
            <a:off x="6560596" y="-1"/>
            <a:ext cx="5631404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0E3F77-33BE-FC42-AF51-9D28A1ECA099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3">
            <a:extLst>
              <a:ext uri="{FF2B5EF4-FFF2-40B4-BE49-F238E27FC236}">
                <a16:creationId xmlns:a16="http://schemas.microsoft.com/office/drawing/2014/main" id="{9601E888-658A-1741-AD13-7BAB724FDED0}"/>
              </a:ext>
            </a:extLst>
          </p:cNvPr>
          <p:cNvSpPr>
            <a:spLocks noChangeAspect="1"/>
          </p:cNvSpPr>
          <p:nvPr/>
        </p:nvSpPr>
        <p:spPr>
          <a:xfrm>
            <a:off x="8790432" y="3456432"/>
            <a:ext cx="3401568" cy="3401568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81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5BCFA05A-1D01-B5C0-BBA0-3B9718726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-1" r="181" b="288"/>
          <a:stretch/>
        </p:blipFill>
        <p:spPr>
          <a:xfrm>
            <a:off x="0" y="1"/>
            <a:ext cx="6560598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6357" y="4893558"/>
            <a:ext cx="4532244" cy="1106487"/>
          </a:xfrm>
        </p:spPr>
        <p:txBody>
          <a:bodyPr/>
          <a:lstStyle/>
          <a:p>
            <a:endParaRPr lang="fr-CA" dirty="0"/>
          </a:p>
          <a:p>
            <a:r>
              <a:rPr lang="fr-CA" dirty="0"/>
              <a:t>Nom prénom – Fonction </a:t>
            </a:r>
            <a:br>
              <a:rPr lang="fr-CA" dirty="0"/>
            </a:br>
            <a:r>
              <a:rPr lang="fr-CA" dirty="0"/>
              <a:t>15 août 2023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8599" y="2119735"/>
            <a:ext cx="4550001" cy="1639532"/>
          </a:xfrm>
        </p:spPr>
        <p:txBody>
          <a:bodyPr>
            <a:normAutofit fontScale="90000"/>
          </a:bodyPr>
          <a:lstStyle/>
          <a:p>
            <a:br>
              <a:rPr lang="fr-CA" sz="3600" dirty="0"/>
            </a:br>
            <a:r>
              <a:rPr lang="fr-CA" sz="6000" dirty="0"/>
              <a:t>Bienvenue </a:t>
            </a:r>
            <a:br>
              <a:rPr lang="fr-CA" sz="3600" dirty="0"/>
            </a:br>
            <a:r>
              <a:rPr lang="fr-CA" sz="2700" dirty="0"/>
              <a:t>à la Faculté de médecine de l’Université de Montréal</a:t>
            </a:r>
          </a:p>
        </p:txBody>
      </p:sp>
      <p:sp>
        <p:nvSpPr>
          <p:cNvPr id="8" name="Carré-couleur accent">
            <a:extLst>
              <a:ext uri="{FF2B5EF4-FFF2-40B4-BE49-F238E27FC236}">
                <a16:creationId xmlns:a16="http://schemas.microsoft.com/office/drawing/2014/main" id="{8EC58E6D-6021-124A-9414-00496FC4E48B}"/>
              </a:ext>
            </a:extLst>
          </p:cNvPr>
          <p:cNvSpPr/>
          <p:nvPr/>
        </p:nvSpPr>
        <p:spPr>
          <a:xfrm>
            <a:off x="0" y="0"/>
            <a:ext cx="3346882" cy="33380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FFFF00"/>
              </a:solidFill>
            </a:endParaRPr>
          </a:p>
        </p:txBody>
      </p:sp>
      <p:pic>
        <p:nvPicPr>
          <p:cNvPr id="10" name="Logo-UdeM-Monde">
            <a:extLst>
              <a:ext uri="{FF2B5EF4-FFF2-40B4-BE49-F238E27FC236}">
                <a16:creationId xmlns:a16="http://schemas.microsoft.com/office/drawing/2014/main" id="{CC528B97-B1A1-534B-A804-1F38C5EB0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0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D3484C-9AD3-B27A-5013-5C69F7E9326E}"/>
              </a:ext>
            </a:extLst>
          </p:cNvPr>
          <p:cNvSpPr/>
          <p:nvPr/>
        </p:nvSpPr>
        <p:spPr>
          <a:xfrm>
            <a:off x="-6454" y="5070218"/>
            <a:ext cx="2455532" cy="7576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053CF-9290-E6D4-7C72-527D4516A960}"/>
              </a:ext>
            </a:extLst>
          </p:cNvPr>
          <p:cNvSpPr/>
          <p:nvPr/>
        </p:nvSpPr>
        <p:spPr>
          <a:xfrm>
            <a:off x="-6454" y="4116296"/>
            <a:ext cx="2455532" cy="7576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DF8AF5-66DC-F499-DC74-904F17F088A3}"/>
              </a:ext>
            </a:extLst>
          </p:cNvPr>
          <p:cNvSpPr/>
          <p:nvPr/>
        </p:nvSpPr>
        <p:spPr>
          <a:xfrm>
            <a:off x="0" y="3191510"/>
            <a:ext cx="2455532" cy="7576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26D735-6575-2D89-D451-579AACB806C8}"/>
              </a:ext>
            </a:extLst>
          </p:cNvPr>
          <p:cNvSpPr/>
          <p:nvPr/>
        </p:nvSpPr>
        <p:spPr>
          <a:xfrm>
            <a:off x="0" y="2237588"/>
            <a:ext cx="2455532" cy="7576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013816C1-3D7B-1C4B-A5B1-568509C0B918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6709954" cy="1512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Les chiffres clés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Faculté de médecine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81933FB9-48CC-4480-BDCC-5AAF507E3724}"/>
              </a:ext>
            </a:extLst>
          </p:cNvPr>
          <p:cNvSpPr txBox="1"/>
          <p:nvPr/>
        </p:nvSpPr>
        <p:spPr>
          <a:xfrm>
            <a:off x="1371599" y="2168827"/>
            <a:ext cx="1077479" cy="89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660"/>
              </a:lnSpc>
            </a:pPr>
            <a:r>
              <a:rPr lang="fr-CA" sz="4800" b="1" dirty="0">
                <a:solidFill>
                  <a:schemeClr val="accent5"/>
                </a:solidFill>
              </a:rPr>
              <a:t>3</a:t>
            </a:r>
            <a:endParaRPr lang="fr-CA" sz="4800" dirty="0">
              <a:solidFill>
                <a:schemeClr val="accent5"/>
              </a:solidFill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50B8981-DE60-4E39-9B23-59E34D1F3BB7}"/>
              </a:ext>
            </a:extLst>
          </p:cNvPr>
          <p:cNvSpPr txBox="1">
            <a:spLocks/>
          </p:cNvSpPr>
          <p:nvPr/>
        </p:nvSpPr>
        <p:spPr>
          <a:xfrm>
            <a:off x="2506332" y="2533016"/>
            <a:ext cx="3881768" cy="43682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520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Char char="•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r>
              <a:rPr lang="fr-CA" sz="2400" dirty="0">
                <a:solidFill>
                  <a:schemeClr val="tx2"/>
                </a:solidFill>
              </a:rPr>
              <a:t>secteurs</a:t>
            </a:r>
          </a:p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1B99405B-CA2D-4023-BFFF-971B1927DBEC}"/>
              </a:ext>
            </a:extLst>
          </p:cNvPr>
          <p:cNvSpPr txBox="1"/>
          <p:nvPr/>
        </p:nvSpPr>
        <p:spPr>
          <a:xfrm>
            <a:off x="1371597" y="4027322"/>
            <a:ext cx="1077481" cy="87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660"/>
              </a:lnSpc>
            </a:pPr>
            <a:r>
              <a:rPr lang="fr-CA" sz="4800" b="1" dirty="0">
                <a:solidFill>
                  <a:schemeClr val="accent5"/>
                </a:solidFill>
              </a:rPr>
              <a:t>15</a:t>
            </a:r>
            <a:endParaRPr lang="fr-CA" sz="4800" dirty="0">
              <a:solidFill>
                <a:schemeClr val="accent5"/>
              </a:solidFill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C30B1B1B-7276-4650-AAC3-5248B365894F}"/>
              </a:ext>
            </a:extLst>
          </p:cNvPr>
          <p:cNvSpPr txBox="1">
            <a:spLocks/>
          </p:cNvSpPr>
          <p:nvPr/>
        </p:nvSpPr>
        <p:spPr>
          <a:xfrm>
            <a:off x="2506332" y="4366111"/>
            <a:ext cx="3881768" cy="43682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520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Char char="•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r>
              <a:rPr lang="fr-CA" sz="2400" dirty="0">
                <a:solidFill>
                  <a:schemeClr val="tx2"/>
                </a:solidFill>
              </a:rPr>
              <a:t>départements</a:t>
            </a:r>
          </a:p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828E6B0F-1298-43D6-BC9C-3EDBD59F3C68}"/>
              </a:ext>
            </a:extLst>
          </p:cNvPr>
          <p:cNvSpPr txBox="1"/>
          <p:nvPr/>
        </p:nvSpPr>
        <p:spPr>
          <a:xfrm>
            <a:off x="1371599" y="3094355"/>
            <a:ext cx="1077480" cy="87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660"/>
              </a:lnSpc>
            </a:pPr>
            <a:r>
              <a:rPr lang="fr-CA" sz="4800" b="1" dirty="0">
                <a:solidFill>
                  <a:schemeClr val="accent5"/>
                </a:solidFill>
              </a:rPr>
              <a:t>3</a:t>
            </a:r>
            <a:endParaRPr lang="fr-CA" sz="4800" dirty="0">
              <a:solidFill>
                <a:schemeClr val="accent5"/>
              </a:solidFill>
            </a:endParaRP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00C87FEE-B98A-4E9F-8A1F-5A404CAC4D5E}"/>
              </a:ext>
            </a:extLst>
          </p:cNvPr>
          <p:cNvSpPr txBox="1">
            <a:spLocks/>
          </p:cNvSpPr>
          <p:nvPr/>
        </p:nvSpPr>
        <p:spPr>
          <a:xfrm>
            <a:off x="2506332" y="3445844"/>
            <a:ext cx="3881768" cy="43682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520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Char char="•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r>
              <a:rPr lang="fr-CA" sz="2400" dirty="0">
                <a:solidFill>
                  <a:schemeClr val="tx2"/>
                </a:solidFill>
              </a:rPr>
              <a:t>écoles</a:t>
            </a:r>
          </a:p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D5D49521-14E1-44B9-A365-CB0DE677093F}"/>
              </a:ext>
            </a:extLst>
          </p:cNvPr>
          <p:cNvSpPr txBox="1"/>
          <p:nvPr/>
        </p:nvSpPr>
        <p:spPr>
          <a:xfrm>
            <a:off x="1371597" y="4956217"/>
            <a:ext cx="1077482" cy="87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660"/>
              </a:lnSpc>
            </a:pPr>
            <a:r>
              <a:rPr lang="fr-CA" sz="4800" b="1" dirty="0">
                <a:solidFill>
                  <a:schemeClr val="accent5"/>
                </a:solidFill>
              </a:rPr>
              <a:t>1</a:t>
            </a:r>
            <a:endParaRPr lang="fr-CA" sz="4800" dirty="0">
              <a:solidFill>
                <a:schemeClr val="accent5"/>
              </a:solidFill>
            </a:endParaRP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932450C1-CBBB-46F4-A769-701A59EA4B16}"/>
              </a:ext>
            </a:extLst>
          </p:cNvPr>
          <p:cNvSpPr txBox="1">
            <a:spLocks/>
          </p:cNvSpPr>
          <p:nvPr/>
        </p:nvSpPr>
        <p:spPr>
          <a:xfrm>
            <a:off x="2506332" y="5304032"/>
            <a:ext cx="3881768" cy="43682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520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Char char="•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r>
              <a:rPr lang="fr-CA" sz="2400" dirty="0">
                <a:solidFill>
                  <a:schemeClr val="tx2"/>
                </a:solidFill>
              </a:rPr>
              <a:t>Campus en Mauricie</a:t>
            </a:r>
          </a:p>
          <a:p>
            <a:pPr>
              <a:lnSpc>
                <a:spcPts val="2420"/>
              </a:lnSpc>
              <a:spcBef>
                <a:spcPts val="400"/>
              </a:spcBef>
              <a:spcAft>
                <a:spcPts val="0"/>
              </a:spcAft>
            </a:pPr>
            <a:endParaRPr lang="fr-CA" sz="2400" dirty="0">
              <a:solidFill>
                <a:schemeClr val="tx2"/>
              </a:solidFill>
            </a:endParaRPr>
          </a:p>
        </p:txBody>
      </p:sp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id="{FF908951-C3BA-4FFC-9E15-A6B66E022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20817"/>
          <a:stretch/>
        </p:blipFill>
        <p:spPr>
          <a:xfrm>
            <a:off x="6560599" y="0"/>
            <a:ext cx="5631402" cy="6858000"/>
          </a:xfrm>
          <a:prstGeom prst="rect">
            <a:avLst/>
          </a:prstGeom>
        </p:spPr>
      </p:pic>
      <p:pic>
        <p:nvPicPr>
          <p:cNvPr id="14" name="Logo-UdeM-Monde">
            <a:extLst>
              <a:ext uri="{FF2B5EF4-FFF2-40B4-BE49-F238E27FC236}">
                <a16:creationId xmlns:a16="http://schemas.microsoft.com/office/drawing/2014/main" id="{E3015E12-6BC4-451F-AA49-62F304C17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59" y="4910959"/>
            <a:ext cx="1947041" cy="1947041"/>
          </a:xfrm>
          <a:prstGeom prst="rect">
            <a:avLst/>
          </a:prstGeom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BF06232-C327-F9CB-2A05-941172E15B3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</p:spTree>
    <p:extLst>
      <p:ext uri="{BB962C8B-B14F-4D97-AF65-F5344CB8AC3E}">
        <p14:creationId xmlns:p14="http://schemas.microsoft.com/office/powerpoint/2010/main" val="14173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F957244-D8BA-4C38-D8FE-64E73A594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75" y="4362766"/>
            <a:ext cx="1690623" cy="13778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2F1696-7779-FEA7-EAE9-0C36FBFF4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38" y="4362766"/>
            <a:ext cx="1690623" cy="137785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FA4C716-8BA9-7A1D-1A8D-BE08ACA0E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27" y="2101941"/>
            <a:ext cx="1690623" cy="137785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50442FF-D2F3-41C5-97A3-07C28B2AA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05" y="2145191"/>
            <a:ext cx="1690623" cy="13778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F15FEF-2180-685A-D97A-E6B2401D1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26" y="2114371"/>
            <a:ext cx="1690622" cy="1377857"/>
          </a:xfrm>
          <a:prstGeom prst="rect">
            <a:avLst/>
          </a:prstGeom>
        </p:spPr>
      </p:pic>
      <p:sp>
        <p:nvSpPr>
          <p:cNvPr id="26" name="Sous-titre 6">
            <a:extLst>
              <a:ext uri="{FF2B5EF4-FFF2-40B4-BE49-F238E27FC236}">
                <a16:creationId xmlns:a16="http://schemas.microsoft.com/office/drawing/2014/main" id="{B7C1AD2F-E544-2778-5D3F-6CD82515F07B}"/>
              </a:ext>
            </a:extLst>
          </p:cNvPr>
          <p:cNvSpPr txBox="1">
            <a:spLocks/>
          </p:cNvSpPr>
          <p:nvPr/>
        </p:nvSpPr>
        <p:spPr>
          <a:xfrm>
            <a:off x="381001" y="3776434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Médecin au Québec formé à la Faculté</a:t>
            </a:r>
          </a:p>
        </p:txBody>
      </p:sp>
      <p:sp>
        <p:nvSpPr>
          <p:cNvPr id="27" name="Sous-titre 6">
            <a:extLst>
              <a:ext uri="{FF2B5EF4-FFF2-40B4-BE49-F238E27FC236}">
                <a16:creationId xmlns:a16="http://schemas.microsoft.com/office/drawing/2014/main" id="{1E7CD5EA-D624-95A3-A6F1-701B82D8600E}"/>
              </a:ext>
            </a:extLst>
          </p:cNvPr>
          <p:cNvSpPr txBox="1">
            <a:spLocks/>
          </p:cNvSpPr>
          <p:nvPr/>
        </p:nvSpPr>
        <p:spPr>
          <a:xfrm>
            <a:off x="381000" y="3428999"/>
            <a:ext cx="3263900" cy="469267"/>
          </a:xfrm>
          <a:prstGeom prst="rect">
            <a:avLst/>
          </a:prstGeom>
        </p:spPr>
        <p:txBody>
          <a:bodyPr vert="horz" lIns="0" tIns="118872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800" b="1" dirty="0">
                <a:solidFill>
                  <a:schemeClr val="tx2"/>
                </a:solidFill>
              </a:rPr>
              <a:t>1 sur 3</a:t>
            </a:r>
          </a:p>
        </p:txBody>
      </p:sp>
      <p:sp>
        <p:nvSpPr>
          <p:cNvPr id="30" name="Sous-titre 6">
            <a:extLst>
              <a:ext uri="{FF2B5EF4-FFF2-40B4-BE49-F238E27FC236}">
                <a16:creationId xmlns:a16="http://schemas.microsoft.com/office/drawing/2014/main" id="{6A8EB8CB-6341-D0F5-8954-4F61037DE946}"/>
              </a:ext>
            </a:extLst>
          </p:cNvPr>
          <p:cNvSpPr txBox="1">
            <a:spLocks/>
          </p:cNvSpPr>
          <p:nvPr/>
        </p:nvSpPr>
        <p:spPr>
          <a:xfrm>
            <a:off x="381001" y="6007687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milieux de formation</a:t>
            </a:r>
          </a:p>
        </p:txBody>
      </p:sp>
      <p:sp>
        <p:nvSpPr>
          <p:cNvPr id="31" name="Sous-titre 6">
            <a:extLst>
              <a:ext uri="{FF2B5EF4-FFF2-40B4-BE49-F238E27FC236}">
                <a16:creationId xmlns:a16="http://schemas.microsoft.com/office/drawing/2014/main" id="{A916C338-45FE-DCB4-67E7-AFD1816E1C6A}"/>
              </a:ext>
            </a:extLst>
          </p:cNvPr>
          <p:cNvSpPr txBox="1">
            <a:spLocks/>
          </p:cNvSpPr>
          <p:nvPr/>
        </p:nvSpPr>
        <p:spPr>
          <a:xfrm>
            <a:off x="381000" y="5660252"/>
            <a:ext cx="3263900" cy="469267"/>
          </a:xfrm>
          <a:prstGeom prst="rect">
            <a:avLst/>
          </a:prstGeom>
        </p:spPr>
        <p:txBody>
          <a:bodyPr vert="horz" lIns="0" tIns="118872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800" b="1" dirty="0">
                <a:solidFill>
                  <a:schemeClr val="tx2"/>
                </a:solidFill>
              </a:rPr>
              <a:t>+ 300</a:t>
            </a:r>
          </a:p>
        </p:txBody>
      </p:sp>
      <p:sp>
        <p:nvSpPr>
          <p:cNvPr id="33" name="Sous-titre 6">
            <a:extLst>
              <a:ext uri="{FF2B5EF4-FFF2-40B4-BE49-F238E27FC236}">
                <a16:creationId xmlns:a16="http://schemas.microsoft.com/office/drawing/2014/main" id="{87D80CEC-AD8E-9F72-AB08-46C9A89FBCBC}"/>
              </a:ext>
            </a:extLst>
          </p:cNvPr>
          <p:cNvSpPr txBox="1">
            <a:spLocks/>
          </p:cNvSpPr>
          <p:nvPr/>
        </p:nvSpPr>
        <p:spPr>
          <a:xfrm>
            <a:off x="3987993" y="3776434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Professionnelle et professionnel de la santé</a:t>
            </a:r>
          </a:p>
        </p:txBody>
      </p:sp>
      <p:sp>
        <p:nvSpPr>
          <p:cNvPr id="34" name="Sous-titre 6">
            <a:extLst>
              <a:ext uri="{FF2B5EF4-FFF2-40B4-BE49-F238E27FC236}">
                <a16:creationId xmlns:a16="http://schemas.microsoft.com/office/drawing/2014/main" id="{CD2EBBCA-9409-1C66-152F-D5A5B0607C6C}"/>
              </a:ext>
            </a:extLst>
          </p:cNvPr>
          <p:cNvSpPr txBox="1">
            <a:spLocks/>
          </p:cNvSpPr>
          <p:nvPr/>
        </p:nvSpPr>
        <p:spPr>
          <a:xfrm>
            <a:off x="3987992" y="3428999"/>
            <a:ext cx="3263900" cy="469267"/>
          </a:xfrm>
          <a:prstGeom prst="rect">
            <a:avLst/>
          </a:prstGeom>
        </p:spPr>
        <p:txBody>
          <a:bodyPr vert="horz" lIns="0" tIns="118872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800" b="1" dirty="0">
                <a:solidFill>
                  <a:schemeClr val="tx2"/>
                </a:solidFill>
              </a:rPr>
              <a:t>1 sur 2</a:t>
            </a:r>
          </a:p>
        </p:txBody>
      </p:sp>
      <p:sp>
        <p:nvSpPr>
          <p:cNvPr id="36" name="Sous-titre 6">
            <a:extLst>
              <a:ext uri="{FF2B5EF4-FFF2-40B4-BE49-F238E27FC236}">
                <a16:creationId xmlns:a16="http://schemas.microsoft.com/office/drawing/2014/main" id="{6C8829B8-F182-1969-4BDC-D99E4A109F79}"/>
              </a:ext>
            </a:extLst>
          </p:cNvPr>
          <p:cNvSpPr txBox="1">
            <a:spLocks/>
          </p:cNvSpPr>
          <p:nvPr/>
        </p:nvSpPr>
        <p:spPr>
          <a:xfrm>
            <a:off x="3987993" y="6007687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Membres du corps professoral</a:t>
            </a:r>
          </a:p>
        </p:txBody>
      </p:sp>
      <p:sp>
        <p:nvSpPr>
          <p:cNvPr id="37" name="Sous-titre 6">
            <a:extLst>
              <a:ext uri="{FF2B5EF4-FFF2-40B4-BE49-F238E27FC236}">
                <a16:creationId xmlns:a16="http://schemas.microsoft.com/office/drawing/2014/main" id="{7D4DB035-0103-792E-3B1D-075A135E7D28}"/>
              </a:ext>
            </a:extLst>
          </p:cNvPr>
          <p:cNvSpPr txBox="1">
            <a:spLocks/>
          </p:cNvSpPr>
          <p:nvPr/>
        </p:nvSpPr>
        <p:spPr>
          <a:xfrm>
            <a:off x="3987992" y="5660252"/>
            <a:ext cx="3263900" cy="469267"/>
          </a:xfrm>
          <a:prstGeom prst="rect">
            <a:avLst/>
          </a:prstGeom>
        </p:spPr>
        <p:txBody>
          <a:bodyPr vert="horz" lIns="0" tIns="118872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800" b="1" dirty="0">
                <a:solidFill>
                  <a:schemeClr val="tx2"/>
                </a:solidFill>
              </a:rPr>
              <a:t>+ 5 000</a:t>
            </a:r>
          </a:p>
        </p:txBody>
      </p:sp>
      <p:sp>
        <p:nvSpPr>
          <p:cNvPr id="39" name="Sous-titre 6">
            <a:extLst>
              <a:ext uri="{FF2B5EF4-FFF2-40B4-BE49-F238E27FC236}">
                <a16:creationId xmlns:a16="http://schemas.microsoft.com/office/drawing/2014/main" id="{B85C4557-6781-419A-73D2-9EBE00D1AB67}"/>
              </a:ext>
            </a:extLst>
          </p:cNvPr>
          <p:cNvSpPr txBox="1">
            <a:spLocks/>
          </p:cNvSpPr>
          <p:nvPr/>
        </p:nvSpPr>
        <p:spPr>
          <a:xfrm>
            <a:off x="7438768" y="3776434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dans la francophonie selon QS</a:t>
            </a:r>
          </a:p>
        </p:txBody>
      </p:sp>
      <p:sp>
        <p:nvSpPr>
          <p:cNvPr id="40" name="Sous-titre 6">
            <a:extLst>
              <a:ext uri="{FF2B5EF4-FFF2-40B4-BE49-F238E27FC236}">
                <a16:creationId xmlns:a16="http://schemas.microsoft.com/office/drawing/2014/main" id="{766B0F50-E7CF-D9ED-447D-09D79509D63F}"/>
              </a:ext>
            </a:extLst>
          </p:cNvPr>
          <p:cNvSpPr txBox="1">
            <a:spLocks/>
          </p:cNvSpPr>
          <p:nvPr/>
        </p:nvSpPr>
        <p:spPr>
          <a:xfrm>
            <a:off x="7438767" y="3428999"/>
            <a:ext cx="3263900" cy="469267"/>
          </a:xfrm>
          <a:prstGeom prst="rect">
            <a:avLst/>
          </a:prstGeom>
        </p:spPr>
        <p:txBody>
          <a:bodyPr vert="horz" lIns="0" tIns="118872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800" b="1" dirty="0">
                <a:solidFill>
                  <a:schemeClr val="tx2"/>
                </a:solidFill>
              </a:rPr>
              <a:t>2</a:t>
            </a:r>
            <a:r>
              <a:rPr lang="fr-CA" sz="2800" b="1" baseline="30000" dirty="0">
                <a:solidFill>
                  <a:schemeClr val="tx2"/>
                </a:solidFill>
              </a:rPr>
              <a:t>e</a:t>
            </a:r>
          </a:p>
        </p:txBody>
      </p:sp>
      <p:sp>
        <p:nvSpPr>
          <p:cNvPr id="42" name="Sous-titre 6">
            <a:extLst>
              <a:ext uri="{FF2B5EF4-FFF2-40B4-BE49-F238E27FC236}">
                <a16:creationId xmlns:a16="http://schemas.microsoft.com/office/drawing/2014/main" id="{70746B27-509A-7DD5-2E04-A5C4F8CB4878}"/>
              </a:ext>
            </a:extLst>
          </p:cNvPr>
          <p:cNvSpPr txBox="1">
            <a:spLocks/>
          </p:cNvSpPr>
          <p:nvPr/>
        </p:nvSpPr>
        <p:spPr>
          <a:xfrm>
            <a:off x="7438768" y="6007687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étudiantes et étudiants</a:t>
            </a:r>
          </a:p>
        </p:txBody>
      </p:sp>
      <p:sp>
        <p:nvSpPr>
          <p:cNvPr id="43" name="Sous-titre 6">
            <a:extLst>
              <a:ext uri="{FF2B5EF4-FFF2-40B4-BE49-F238E27FC236}">
                <a16:creationId xmlns:a16="http://schemas.microsoft.com/office/drawing/2014/main" id="{F2578C4C-8FA8-0C34-8ABB-F0E18D610405}"/>
              </a:ext>
            </a:extLst>
          </p:cNvPr>
          <p:cNvSpPr txBox="1">
            <a:spLocks/>
          </p:cNvSpPr>
          <p:nvPr/>
        </p:nvSpPr>
        <p:spPr>
          <a:xfrm>
            <a:off x="7438767" y="5660252"/>
            <a:ext cx="3263900" cy="469267"/>
          </a:xfrm>
          <a:prstGeom prst="rect">
            <a:avLst/>
          </a:prstGeom>
        </p:spPr>
        <p:txBody>
          <a:bodyPr vert="horz" lIns="0" tIns="118872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2800" b="1" dirty="0">
                <a:solidFill>
                  <a:schemeClr val="tx2"/>
                </a:solidFill>
              </a:rPr>
              <a:t>+ 7</a:t>
            </a:r>
            <a:r>
              <a:rPr lang="fr-CA" sz="1500" b="1" dirty="0">
                <a:solidFill>
                  <a:schemeClr val="tx2"/>
                </a:solidFill>
              </a:rPr>
              <a:t> </a:t>
            </a:r>
            <a:r>
              <a:rPr lang="fr-CA" sz="2800" b="1" dirty="0">
                <a:solidFill>
                  <a:schemeClr val="tx2"/>
                </a:solidFill>
              </a:rPr>
              <a:t>000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002B60E-2AED-5C17-A051-548CA670B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04" y="4362766"/>
            <a:ext cx="1690623" cy="1377858"/>
          </a:xfrm>
          <a:prstGeom prst="rect">
            <a:avLst/>
          </a:prstGeom>
        </p:spPr>
      </p:pic>
      <p:sp>
        <p:nvSpPr>
          <p:cNvPr id="45" name="Sous-titre 6">
            <a:extLst>
              <a:ext uri="{FF2B5EF4-FFF2-40B4-BE49-F238E27FC236}">
                <a16:creationId xmlns:a16="http://schemas.microsoft.com/office/drawing/2014/main" id="{6C59CD69-81AA-8286-731A-7341F70E824A}"/>
              </a:ext>
            </a:extLst>
          </p:cNvPr>
          <p:cNvSpPr txBox="1">
            <a:spLocks/>
          </p:cNvSpPr>
          <p:nvPr/>
        </p:nvSpPr>
        <p:spPr>
          <a:xfrm>
            <a:off x="3987992" y="3966184"/>
            <a:ext cx="3263900" cy="365125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CA" sz="1200" dirty="0">
                <a:solidFill>
                  <a:schemeClr val="tx2"/>
                </a:solidFill>
              </a:rPr>
              <a:t>au Québec formé à la Faculté</a:t>
            </a:r>
          </a:p>
        </p:txBody>
      </p:sp>
      <p:pic>
        <p:nvPicPr>
          <p:cNvPr id="47" name="Logo-UdeM-Monde">
            <a:extLst>
              <a:ext uri="{FF2B5EF4-FFF2-40B4-BE49-F238E27FC236}">
                <a16:creationId xmlns:a16="http://schemas.microsoft.com/office/drawing/2014/main" id="{4A1D2F71-EE4F-7F22-E851-FA99E79E6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59" y="4910959"/>
            <a:ext cx="1947041" cy="1947041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FE914D36-CB41-DF30-532C-3467E4F46B96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6709954" cy="1512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Les chiffres clés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Faculté de médecine</a:t>
            </a:r>
          </a:p>
        </p:txBody>
      </p:sp>
    </p:spTree>
    <p:extLst>
      <p:ext uri="{BB962C8B-B14F-4D97-AF65-F5344CB8AC3E}">
        <p14:creationId xmlns:p14="http://schemas.microsoft.com/office/powerpoint/2010/main" val="153316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ous-titre 6">
            <a:extLst>
              <a:ext uri="{FF2B5EF4-FFF2-40B4-BE49-F238E27FC236}">
                <a16:creationId xmlns:a16="http://schemas.microsoft.com/office/drawing/2014/main" id="{1DD8781B-012B-42B7-A760-C2560D02F9DD}"/>
              </a:ext>
            </a:extLst>
          </p:cNvPr>
          <p:cNvSpPr txBox="1">
            <a:spLocks/>
          </p:cNvSpPr>
          <p:nvPr/>
        </p:nvSpPr>
        <p:spPr>
          <a:xfrm>
            <a:off x="1245095" y="3050564"/>
            <a:ext cx="3655897" cy="2219029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60"/>
              </a:lnSpc>
            </a:pPr>
            <a:r>
              <a:rPr lang="fr-CA" sz="2400" b="1" spc="50" dirty="0">
                <a:solidFill>
                  <a:schemeClr val="accent1"/>
                </a:solidFill>
              </a:rPr>
              <a:t>EXCELLENCE</a:t>
            </a:r>
          </a:p>
          <a:p>
            <a:pPr>
              <a:lnSpc>
                <a:spcPts val="2260"/>
              </a:lnSpc>
            </a:pPr>
            <a:r>
              <a:rPr lang="fr-CA" sz="2400" b="1" spc="50" dirty="0">
                <a:solidFill>
                  <a:schemeClr val="accent1"/>
                </a:solidFill>
              </a:rPr>
              <a:t>HUMANISME</a:t>
            </a:r>
          </a:p>
          <a:p>
            <a:pPr>
              <a:lnSpc>
                <a:spcPts val="2260"/>
              </a:lnSpc>
            </a:pPr>
            <a:r>
              <a:rPr lang="fr-CA" sz="2400" b="1" spc="50" dirty="0">
                <a:solidFill>
                  <a:schemeClr val="accent1"/>
                </a:solidFill>
              </a:rPr>
              <a:t>CRÉATIVITÉ</a:t>
            </a:r>
          </a:p>
          <a:p>
            <a:pPr>
              <a:lnSpc>
                <a:spcPts val="2260"/>
              </a:lnSpc>
            </a:pPr>
            <a:r>
              <a:rPr lang="fr-CA" sz="2400" b="1" spc="50" dirty="0">
                <a:solidFill>
                  <a:schemeClr val="accent1"/>
                </a:solidFill>
              </a:rPr>
              <a:t>COURAGE</a:t>
            </a:r>
          </a:p>
          <a:p>
            <a:pPr>
              <a:lnSpc>
                <a:spcPts val="2260"/>
              </a:lnSpc>
            </a:pPr>
            <a:r>
              <a:rPr lang="fr-CA" sz="2400" b="1" spc="50" dirty="0">
                <a:solidFill>
                  <a:schemeClr val="accent1"/>
                </a:solidFill>
              </a:rPr>
              <a:t>COLLABORATION</a:t>
            </a:r>
          </a:p>
        </p:txBody>
      </p:sp>
      <p:sp>
        <p:nvSpPr>
          <p:cNvPr id="6" name="Sous-titre 6">
            <a:extLst>
              <a:ext uri="{FF2B5EF4-FFF2-40B4-BE49-F238E27FC236}">
                <a16:creationId xmlns:a16="http://schemas.microsoft.com/office/drawing/2014/main" id="{BDB4D184-6BFD-2F94-4040-035D3C6B3EA2}"/>
              </a:ext>
            </a:extLst>
          </p:cNvPr>
          <p:cNvSpPr txBox="1">
            <a:spLocks/>
          </p:cNvSpPr>
          <p:nvPr/>
        </p:nvSpPr>
        <p:spPr>
          <a:xfrm>
            <a:off x="8425823" y="2951331"/>
            <a:ext cx="3113159" cy="1357207"/>
          </a:xfrm>
          <a:prstGeom prst="rect">
            <a:avLst/>
          </a:prstGeom>
        </p:spPr>
        <p:txBody>
          <a:bodyPr vert="horz" lIns="0" tIns="118872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A" sz="2100" b="1" dirty="0">
                <a:solidFill>
                  <a:schemeClr val="tx2"/>
                </a:solidFill>
                <a:effectLst/>
              </a:rPr>
              <a:t>L’excellence, la</a:t>
            </a:r>
            <a:endParaRPr lang="fr-CA" sz="2100" dirty="0">
              <a:solidFill>
                <a:schemeClr val="tx2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A" sz="2100" b="1" dirty="0">
                <a:solidFill>
                  <a:schemeClr val="tx2"/>
                </a:solidFill>
                <a:effectLst/>
              </a:rPr>
              <a:t>créativité et l’audace</a:t>
            </a:r>
            <a:endParaRPr lang="fr-CA" sz="2100" dirty="0">
              <a:solidFill>
                <a:schemeClr val="tx2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CA" sz="2100" b="1" dirty="0">
                <a:solidFill>
                  <a:schemeClr val="accent1"/>
                </a:solidFill>
                <a:effectLst/>
              </a:rPr>
              <a:t>au cœur de nos actions</a:t>
            </a:r>
            <a:endParaRPr lang="fr-CA" sz="21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9" name="Logo-UdeM-Monde">
            <a:extLst>
              <a:ext uri="{FF2B5EF4-FFF2-40B4-BE49-F238E27FC236}">
                <a16:creationId xmlns:a16="http://schemas.microsoft.com/office/drawing/2014/main" id="{C068AB33-927E-E98A-DA26-18D42776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59" y="4910959"/>
            <a:ext cx="1947041" cy="19470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C6E66D-79CE-1F01-9125-7B6C79EC4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3" y="1842866"/>
            <a:ext cx="1941054" cy="5152293"/>
          </a:xfrm>
          <a:prstGeom prst="rect">
            <a:avLst/>
          </a:prstGeom>
        </p:spPr>
      </p:pic>
      <p:sp>
        <p:nvSpPr>
          <p:cNvPr id="14" name="Titre 3">
            <a:extLst>
              <a:ext uri="{FF2B5EF4-FFF2-40B4-BE49-F238E27FC236}">
                <a16:creationId xmlns:a16="http://schemas.microsoft.com/office/drawing/2014/main" id="{B78EFC69-96D0-C8B5-AFEB-4839DAE26B59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10221281" cy="18958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Planification</a:t>
            </a:r>
            <a:r>
              <a:rPr lang="fr-CA" sz="4400" dirty="0">
                <a:ea typeface="+mj-lt"/>
                <a:cs typeface="+mj-lt"/>
              </a:rPr>
              <a:t> stratégique</a:t>
            </a:r>
            <a:br>
              <a:rPr lang="fr-CA" sz="4400" dirty="0">
                <a:ea typeface="+mj-lt"/>
                <a:cs typeface="+mj-lt"/>
              </a:rPr>
            </a:br>
            <a:r>
              <a:rPr lang="fr-CA" sz="2800" dirty="0">
                <a:ea typeface="+mj-lt"/>
                <a:cs typeface="+mj-lt"/>
              </a:rPr>
              <a:t>2021-2026</a:t>
            </a:r>
            <a:endParaRPr lang="fr-FR" sz="2800" dirty="0">
              <a:ea typeface="+mj-lt"/>
              <a:cs typeface="+mj-lt"/>
            </a:endParaRPr>
          </a:p>
          <a:p>
            <a:r>
              <a:rPr lang="fr-CA" sz="4000" dirty="0">
                <a:solidFill>
                  <a:schemeClr val="accent1"/>
                </a:solidFill>
              </a:rPr>
              <a:t>Nos valeurs</a:t>
            </a:r>
            <a:endParaRPr lang="fr-CA" sz="4800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9443A87B-EC2A-02A8-0170-5F3090F15CC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</p:spTree>
    <p:extLst>
      <p:ext uri="{BB962C8B-B14F-4D97-AF65-F5344CB8AC3E}">
        <p14:creationId xmlns:p14="http://schemas.microsoft.com/office/powerpoint/2010/main" val="4960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6">
            <a:extLst>
              <a:ext uri="{FF2B5EF4-FFF2-40B4-BE49-F238E27FC236}">
                <a16:creationId xmlns:a16="http://schemas.microsoft.com/office/drawing/2014/main" id="{236D1AD6-BD81-4F04-83F5-066970133BE6}"/>
              </a:ext>
            </a:extLst>
          </p:cNvPr>
          <p:cNvSpPr txBox="1">
            <a:spLocks/>
          </p:cNvSpPr>
          <p:nvPr/>
        </p:nvSpPr>
        <p:spPr>
          <a:xfrm>
            <a:off x="1245095" y="2772457"/>
            <a:ext cx="4445883" cy="3224162"/>
          </a:xfrm>
          <a:prstGeom prst="rect">
            <a:avLst/>
          </a:prstGeom>
        </p:spPr>
        <p:txBody>
          <a:bodyPr vert="horz" lIns="0" tIns="118872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fr-FR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lang="fr-CA" sz="16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60"/>
              </a:lnSpc>
            </a:pPr>
            <a:r>
              <a:rPr lang="fr-CA" b="1" dirty="0">
                <a:solidFill>
                  <a:schemeClr val="accent5"/>
                </a:solidFill>
              </a:rPr>
              <a:t>MISSION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Bâtir un avenir en santé en formant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des professionnels et des scientifiques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socialement responsables, tout en créant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et partageant les connaissances avec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les communautés d’ici et du monde.</a:t>
            </a:r>
          </a:p>
          <a:p>
            <a:pPr>
              <a:lnSpc>
                <a:spcPts val="1060"/>
              </a:lnSpc>
            </a:pPr>
            <a:endParaRPr lang="fr-CA" dirty="0"/>
          </a:p>
          <a:p>
            <a:pPr>
              <a:lnSpc>
                <a:spcPts val="1060"/>
              </a:lnSpc>
            </a:pPr>
            <a:r>
              <a:rPr lang="fr-CA" b="1" dirty="0">
                <a:solidFill>
                  <a:schemeClr val="accent5"/>
                </a:solidFill>
              </a:rPr>
              <a:t>VISION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Être un leader en santé.</a:t>
            </a:r>
          </a:p>
          <a:p>
            <a:pPr>
              <a:lnSpc>
                <a:spcPts val="1060"/>
              </a:lnSpc>
            </a:pPr>
            <a:r>
              <a:rPr lang="fr-CA" sz="1600" dirty="0">
                <a:solidFill>
                  <a:schemeClr val="tx1"/>
                </a:solidFill>
              </a:rPr>
              <a:t>Agir pour transformer et innover.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C263C55-6DA7-41F9-9081-71DA8CE5705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77A71A-EBE6-0812-641B-5F48F414A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1" t="6028" r="15015" b="3562"/>
          <a:stretch/>
        </p:blipFill>
        <p:spPr>
          <a:xfrm>
            <a:off x="6560598" y="0"/>
            <a:ext cx="5631401" cy="6863255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0471CBC3-7A83-BCEB-CBD4-26E037E82EFB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6689188" cy="18958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Planification stratégique </a:t>
            </a:r>
            <a:r>
              <a:rPr lang="fr-CA" sz="2800" dirty="0"/>
              <a:t>2021-2026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Mission et vision</a:t>
            </a:r>
            <a:endParaRPr lang="fr-CA" sz="4000" dirty="0">
              <a:solidFill>
                <a:schemeClr val="accent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92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F2C791-BF5B-E0A0-06BA-D7CC94DAC79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A3BCEABF-E5EC-E3CD-0B5C-CD6A173B826F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6103399" cy="20439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Communication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Suivez notre actualité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avec l’infolettre!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B938B66-ACAD-0901-B342-CDBEE85199E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757E35-6708-A0C9-33C8-C439533C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37" y="0"/>
            <a:ext cx="3480835" cy="30268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4A3C63-A101-DF40-AE56-8AF743BB5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70" y="3026813"/>
            <a:ext cx="4137544" cy="10343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AE481E7-ACE3-0BBA-3CF9-D971DF018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5" y="3026813"/>
            <a:ext cx="2877824" cy="226263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2D1AEE-9FE8-F4F4-1EDB-23EC430F8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69" y="4061199"/>
            <a:ext cx="4150895" cy="28575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FCCDC6C-47BA-E9EC-D32F-6CB458065855}"/>
              </a:ext>
            </a:extLst>
          </p:cNvPr>
          <p:cNvSpPr/>
          <p:nvPr/>
        </p:nvSpPr>
        <p:spPr>
          <a:xfrm>
            <a:off x="10474672" y="0"/>
            <a:ext cx="1717328" cy="3026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DD5C5B-6CB0-B730-2430-316623A35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47" y="3026813"/>
            <a:ext cx="2258851" cy="22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9B5AAD-DA25-93AC-9907-858C65670482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377D0D0-8BF3-45DE-87A4-EC6A75A378CF}"/>
              </a:ext>
            </a:extLst>
          </p:cNvPr>
          <p:cNvGrpSpPr/>
          <p:nvPr/>
        </p:nvGrpSpPr>
        <p:grpSpPr>
          <a:xfrm>
            <a:off x="3812177" y="3057092"/>
            <a:ext cx="2125519" cy="2125519"/>
            <a:chOff x="3646263" y="3478442"/>
            <a:chExt cx="2125519" cy="212551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A596BFC-5F64-4EA6-A693-233BB2BD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263" y="3478442"/>
              <a:ext cx="2125519" cy="212551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EE2204A-8AD6-4C3C-BA9C-E4BFF7B6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901" y="4168159"/>
              <a:ext cx="720000" cy="720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C6A728A-680C-4C8B-9BE0-77EF5F5A2ED8}"/>
              </a:ext>
            </a:extLst>
          </p:cNvPr>
          <p:cNvGrpSpPr/>
          <p:nvPr/>
        </p:nvGrpSpPr>
        <p:grpSpPr>
          <a:xfrm>
            <a:off x="1215764" y="3057091"/>
            <a:ext cx="2125520" cy="2125520"/>
            <a:chOff x="1225118" y="3495520"/>
            <a:chExt cx="2125520" cy="212552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6F75113-D518-428A-A56E-138636378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118" y="3495520"/>
              <a:ext cx="2125520" cy="212552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4AD119E-9E3E-4B29-AA89-30037C99A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322" y="4168159"/>
              <a:ext cx="750121" cy="750121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08BC3E2-3F1B-47E5-AAA9-FC24E09535C0}"/>
              </a:ext>
            </a:extLst>
          </p:cNvPr>
          <p:cNvGrpSpPr/>
          <p:nvPr/>
        </p:nvGrpSpPr>
        <p:grpSpPr>
          <a:xfrm>
            <a:off x="6410866" y="3057091"/>
            <a:ext cx="2142598" cy="2142598"/>
            <a:chOff x="6420220" y="3495520"/>
            <a:chExt cx="2142598" cy="214259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E67EF6E-44A4-43ED-BE5E-3276667BC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20" y="3495520"/>
              <a:ext cx="2142598" cy="214259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D332EFF-376A-4D3D-9607-05AEB6548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154" y="4234987"/>
              <a:ext cx="683293" cy="683293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0408CEF-6DF1-41CB-82E0-30AE760FF5D6}"/>
              </a:ext>
            </a:extLst>
          </p:cNvPr>
          <p:cNvGrpSpPr/>
          <p:nvPr/>
        </p:nvGrpSpPr>
        <p:grpSpPr>
          <a:xfrm>
            <a:off x="9026634" y="3058366"/>
            <a:ext cx="2159676" cy="2159676"/>
            <a:chOff x="9035988" y="3461364"/>
            <a:chExt cx="2159676" cy="215967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0523BF3-5B48-4A93-9294-4984E6F1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988" y="3461364"/>
              <a:ext cx="2159676" cy="215967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5153377-6BDE-4C9B-B17B-5D03F5345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6241" y="4177919"/>
              <a:ext cx="729409" cy="729409"/>
            </a:xfrm>
            <a:prstGeom prst="rect">
              <a:avLst/>
            </a:prstGeom>
          </p:spPr>
        </p:pic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52497322-C738-E16D-05E9-E17DF148161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4280BE7-FE49-AE3E-F742-0E95BB229394}"/>
              </a:ext>
            </a:extLst>
          </p:cNvPr>
          <p:cNvSpPr txBox="1">
            <a:spLocks/>
          </p:cNvSpPr>
          <p:nvPr/>
        </p:nvSpPr>
        <p:spPr>
          <a:xfrm>
            <a:off x="457200" y="551963"/>
            <a:ext cx="8096264" cy="2022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/>
              <a:t>Communication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Suivez notre actualité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sur les médias sociaux! </a:t>
            </a:r>
          </a:p>
        </p:txBody>
      </p:sp>
    </p:spTree>
    <p:extLst>
      <p:ext uri="{BB962C8B-B14F-4D97-AF65-F5344CB8AC3E}">
        <p14:creationId xmlns:p14="http://schemas.microsoft.com/office/powerpoint/2010/main" val="34672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F520B9-74BB-036F-973B-AE8DAB5366E2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177F60-4E79-0A39-29E1-56261E5A6667}"/>
              </a:ext>
            </a:extLst>
          </p:cNvPr>
          <p:cNvSpPr txBox="1"/>
          <p:nvPr/>
        </p:nvSpPr>
        <p:spPr>
          <a:xfrm>
            <a:off x="655821" y="1718215"/>
            <a:ext cx="5714209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CA" sz="1600" b="1" dirty="0">
              <a:cs typeface="Arial"/>
            </a:endParaRPr>
          </a:p>
          <a:p>
            <a:r>
              <a:rPr lang="fr-CA" sz="1600" b="1" dirty="0">
                <a:solidFill>
                  <a:schemeClr val="accent5"/>
                </a:solidFill>
                <a:cs typeface="Arial"/>
              </a:rPr>
              <a:t>WEB</a:t>
            </a:r>
          </a:p>
          <a:p>
            <a:r>
              <a:rPr lang="fr-CA" sz="1600" dirty="0">
                <a:cs typeface="Arial"/>
                <a:hlinkClick r:id="rId2"/>
              </a:rPr>
              <a:t>Section internationale </a:t>
            </a:r>
            <a:r>
              <a:rPr lang="fr-CA" sz="1600" dirty="0">
                <a:cs typeface="Arial"/>
              </a:rPr>
              <a:t>du site web de la Faculté​</a:t>
            </a:r>
            <a:br>
              <a:rPr lang="fr-CA" sz="1600" dirty="0">
                <a:cs typeface="Arial"/>
              </a:rPr>
            </a:br>
            <a:endParaRPr lang="fr-CA" sz="1600" dirty="0">
              <a:cs typeface="Arial"/>
            </a:endParaRPr>
          </a:p>
          <a:p>
            <a:r>
              <a:rPr lang="fr-CA" sz="1600" dirty="0">
                <a:cs typeface="Arial"/>
                <a:hlinkClick r:id="rId3"/>
              </a:rPr>
              <a:t>UdeM international </a:t>
            </a:r>
            <a:r>
              <a:rPr lang="fr-CA" sz="1600" dirty="0">
                <a:cs typeface="Arial"/>
              </a:rPr>
              <a:t>(options de bourses de financement, répertoire des partenariats, étapes pour préparer son départ, et bien plus​)</a:t>
            </a:r>
          </a:p>
          <a:p>
            <a:endParaRPr lang="fr-CA" sz="1600" dirty="0">
              <a:cs typeface="Arial"/>
            </a:endParaRPr>
          </a:p>
          <a:p>
            <a:r>
              <a:rPr lang="fr-CA" sz="1600" b="1" dirty="0">
                <a:solidFill>
                  <a:schemeClr val="accent5"/>
                </a:solidFill>
                <a:cs typeface="Arial"/>
              </a:rPr>
              <a:t>INFOLETTRE</a:t>
            </a:r>
            <a:endParaRPr lang="en-US" sz="1600" dirty="0">
              <a:solidFill>
                <a:schemeClr val="accent5"/>
              </a:solidFill>
              <a:cs typeface="Arial"/>
            </a:endParaRPr>
          </a:p>
          <a:p>
            <a:r>
              <a:rPr lang="fr-CA" sz="1600" dirty="0">
                <a:cs typeface="Arial"/>
              </a:rPr>
              <a:t>Inscrivez-vous à </a:t>
            </a:r>
            <a:r>
              <a:rPr lang="fr-CA" sz="1600" dirty="0">
                <a:solidFill>
                  <a:srgbClr val="0057AC"/>
                </a:solidFill>
                <a:cs typeface="Arial"/>
                <a:hlinkClick r:id="rId4"/>
              </a:rPr>
              <a:t>l’infolettre d’UdeM international </a:t>
            </a:r>
            <a:r>
              <a:rPr lang="fr-CA" sz="1600" dirty="0">
                <a:cs typeface="Arial"/>
              </a:rPr>
              <a:t>pour rester à l’affut des diverses opportunités!</a:t>
            </a:r>
            <a:r>
              <a:rPr lang="en-US" sz="1600" dirty="0">
                <a:cs typeface="Arial"/>
              </a:rPr>
              <a:t> </a:t>
            </a:r>
          </a:p>
          <a:p>
            <a:endParaRPr lang="en-US" sz="1600" dirty="0">
              <a:cs typeface="Arial"/>
            </a:endParaRPr>
          </a:p>
          <a:p>
            <a:r>
              <a:rPr lang="fr-CA" sz="1600" b="1" dirty="0">
                <a:solidFill>
                  <a:schemeClr val="accent5"/>
                </a:solidFill>
                <a:cs typeface="Arial"/>
              </a:rPr>
              <a:t>CONTACTS À LA FACULTÉ </a:t>
            </a:r>
            <a:endParaRPr lang="en-US" sz="1600" dirty="0">
              <a:solidFill>
                <a:schemeClr val="accent5"/>
              </a:solidFill>
              <a:cs typeface="Arial"/>
            </a:endParaRPr>
          </a:p>
          <a:p>
            <a:r>
              <a:rPr lang="fr-CA" sz="1600" i="1" dirty="0">
                <a:cs typeface="Arial"/>
              </a:rPr>
              <a:t>Responsables du service des affaires internationales:</a:t>
            </a:r>
            <a:endParaRPr lang="en-US" sz="1600" dirty="0">
              <a:cs typeface="Arial"/>
            </a:endParaRPr>
          </a:p>
          <a:p>
            <a:r>
              <a:rPr lang="fr-CA" sz="1600" i="1" dirty="0">
                <a:solidFill>
                  <a:srgbClr val="0057AC"/>
                </a:solidFill>
                <a:cs typeface="Arial"/>
                <a:hlinkClick r:id="rId5"/>
              </a:rPr>
              <a:t>nadia.catellier@umontreal.ca</a:t>
            </a:r>
            <a:endParaRPr lang="fr-CA" sz="1600" dirty="0">
              <a:cs typeface="Arial"/>
            </a:endParaRPr>
          </a:p>
          <a:p>
            <a:r>
              <a:rPr lang="fr-CA" sz="1600" i="1" dirty="0">
                <a:solidFill>
                  <a:srgbClr val="0057AC"/>
                </a:solidFill>
                <a:cs typeface="Arial"/>
                <a:hlinkClick r:id="rId6"/>
              </a:rPr>
              <a:t>joelle.andraos.1@umontreal.ca</a:t>
            </a:r>
            <a:r>
              <a:rPr lang="fr-CA" sz="1600" i="1" dirty="0">
                <a:cs typeface="Arial"/>
              </a:rPr>
              <a:t> </a:t>
            </a:r>
            <a:r>
              <a:rPr lang="en-US" sz="1600" dirty="0">
                <a:cs typeface="Arial"/>
              </a:rPr>
              <a:t> </a:t>
            </a:r>
          </a:p>
          <a:p>
            <a:endParaRPr lang="en-US" sz="1600" dirty="0">
              <a:cs typeface="Arial"/>
            </a:endParaRPr>
          </a:p>
          <a:p>
            <a:endParaRPr lang="fr-CA" sz="1600" dirty="0">
              <a:cs typeface="Arial"/>
            </a:endParaRPr>
          </a:p>
          <a:p>
            <a:endParaRPr lang="fr-CA" sz="1600" dirty="0">
              <a:cs typeface="Arial"/>
            </a:endParaRPr>
          </a:p>
          <a:p>
            <a:endParaRPr lang="fr-CA" sz="1600" dirty="0">
              <a:cs typeface="Arial"/>
            </a:endParaRPr>
          </a:p>
          <a:p>
            <a:r>
              <a:rPr lang="fr-CA" sz="1600" dirty="0">
                <a:cs typeface="Segoe UI"/>
              </a:rPr>
              <a:t>​</a:t>
            </a:r>
            <a:endParaRPr lang="en-US" sz="1600" dirty="0">
              <a:cs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383CD4-7F63-6E46-2702-E15365EEE3D5}"/>
              </a:ext>
            </a:extLst>
          </p:cNvPr>
          <p:cNvSpPr txBox="1"/>
          <p:nvPr/>
        </p:nvSpPr>
        <p:spPr>
          <a:xfrm>
            <a:off x="6969268" y="1636601"/>
            <a:ext cx="41385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CA" sz="1600" dirty="0">
              <a:solidFill>
                <a:srgbClr val="FFFFFF"/>
              </a:solidFill>
              <a:cs typeface="Segoe UI"/>
            </a:endParaRPr>
          </a:p>
          <a:p>
            <a:endParaRPr lang="fr-CA" sz="1600" dirty="0">
              <a:cs typeface="Segoe UI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C4C38F0-1582-77AE-0B2C-8CCCAF86B484}"/>
              </a:ext>
            </a:extLst>
          </p:cNvPr>
          <p:cNvSpPr txBox="1">
            <a:spLocks/>
          </p:cNvSpPr>
          <p:nvPr/>
        </p:nvSpPr>
        <p:spPr>
          <a:xfrm>
            <a:off x="457200" y="551964"/>
            <a:ext cx="11008427" cy="12668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400" dirty="0">
                <a:solidFill>
                  <a:schemeClr val="tx2"/>
                </a:solidFill>
              </a:rPr>
              <a:t>International</a:t>
            </a:r>
          </a:p>
          <a:p>
            <a:r>
              <a:rPr lang="fr-CA" sz="4000" dirty="0">
                <a:solidFill>
                  <a:schemeClr val="accent1"/>
                </a:solidFill>
              </a:rPr>
              <a:t>Vos ressources </a:t>
            </a:r>
            <a:endParaRPr lang="fr-CA" sz="4000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53B4FD-6DF8-4170-4241-3896D75C87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1" r="19933" b="384"/>
          <a:stretch/>
        </p:blipFill>
        <p:spPr>
          <a:xfrm>
            <a:off x="6560595" y="0"/>
            <a:ext cx="5631405" cy="6858000"/>
          </a:xfrm>
          <a:prstGeom prst="rect">
            <a:avLst/>
          </a:prstGeom>
        </p:spPr>
      </p:pic>
      <p:pic>
        <p:nvPicPr>
          <p:cNvPr id="6" name="Logo-UdeM-Monde">
            <a:extLst>
              <a:ext uri="{FF2B5EF4-FFF2-40B4-BE49-F238E27FC236}">
                <a16:creationId xmlns:a16="http://schemas.microsoft.com/office/drawing/2014/main" id="{51AE4E51-F520-EDD3-9BD6-828F0D9F5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59" y="4910959"/>
            <a:ext cx="1947041" cy="1947041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8399AEAE-6651-C4EC-76C2-6B24ED31DE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245095" y="6356984"/>
            <a:ext cx="4386308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</p:spTree>
    <p:extLst>
      <p:ext uri="{BB962C8B-B14F-4D97-AF65-F5344CB8AC3E}">
        <p14:creationId xmlns:p14="http://schemas.microsoft.com/office/powerpoint/2010/main" val="22868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UMONTREAL">
  <a:themeElements>
    <a:clrScheme name="COULEURS_UMONTREAL">
      <a:dk1>
        <a:srgbClr val="0B113A"/>
      </a:dk1>
      <a:lt1>
        <a:sysClr val="window" lastClr="FFFFFF"/>
      </a:lt1>
      <a:dk2>
        <a:srgbClr val="0B113A"/>
      </a:dk2>
      <a:lt2>
        <a:srgbClr val="E5F0F8"/>
      </a:lt2>
      <a:accent1>
        <a:srgbClr val="0057AC"/>
      </a:accent1>
      <a:accent2>
        <a:srgbClr val="52B782"/>
      </a:accent2>
      <a:accent3>
        <a:srgbClr val="FDE1DE"/>
      </a:accent3>
      <a:accent4>
        <a:srgbClr val="F04E26"/>
      </a:accent4>
      <a:accent5>
        <a:srgbClr val="FFCA40"/>
      </a:accent5>
      <a:accent6>
        <a:srgbClr val="024244"/>
      </a:accent6>
      <a:hlink>
        <a:srgbClr val="0057AC"/>
      </a:hlink>
      <a:folHlink>
        <a:srgbClr val="F04E26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ONTREAL" id="{04DF2DA8-9854-4563-B65C-DA4BCFEB40D0}" vid="{12826E35-A55D-40BE-A5CA-24862DD9618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2274d6-c23d-475c-91e5-5829fd249a5c" xsi:nil="true"/>
    <lcf76f155ced4ddcb4097134ff3c332f xmlns="846253e7-05b5-497e-99c8-7bde054f875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4ABE4D99D57445830D957C8BA5ED6B" ma:contentTypeVersion="15" ma:contentTypeDescription="Crée un document." ma:contentTypeScope="" ma:versionID="976d5a31e652f20bcd121dc3114dc62d">
  <xsd:schema xmlns:xsd="http://www.w3.org/2001/XMLSchema" xmlns:xs="http://www.w3.org/2001/XMLSchema" xmlns:p="http://schemas.microsoft.com/office/2006/metadata/properties" xmlns:ns2="846253e7-05b5-497e-99c8-7bde054f8752" xmlns:ns3="bd2274d6-c23d-475c-91e5-5829fd249a5c" targetNamespace="http://schemas.microsoft.com/office/2006/metadata/properties" ma:root="true" ma:fieldsID="ba90985a9de3809736945cff846eb5c1" ns2:_="" ns3:_="">
    <xsd:import namespace="846253e7-05b5-497e-99c8-7bde054f8752"/>
    <xsd:import namespace="bd2274d6-c23d-475c-91e5-5829fd249a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253e7-05b5-497e-99c8-7bde054f87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9954b022-e60c-4520-b4e3-cc3d5e4f16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274d6-c23d-475c-91e5-5829fd249a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554a98-2c22-47f5-b891-ca8dc6830601}" ma:internalName="TaxCatchAll" ma:showField="CatchAllData" ma:web="bd2274d6-c23d-475c-91e5-5829fd249a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1F8E31-9F6C-441E-B97F-046F0520DE7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d83e4160-01a9-4eaf-9e4a-65c7293b6aac"/>
    <ds:schemaRef ds:uri="http://schemas.openxmlformats.org/package/2006/metadata/core-properties"/>
    <ds:schemaRef ds:uri="http://www.w3.org/XML/1998/namespace"/>
    <ds:schemaRef ds:uri="bd2274d6-c23d-475c-91e5-5829fd249a5c"/>
    <ds:schemaRef ds:uri="846253e7-05b5-497e-99c8-7bde054f8752"/>
  </ds:schemaRefs>
</ds:datastoreItem>
</file>

<file path=customXml/itemProps2.xml><?xml version="1.0" encoding="utf-8"?>
<ds:datastoreItem xmlns:ds="http://schemas.openxmlformats.org/officeDocument/2006/customXml" ds:itemID="{2B8F8C80-94A4-411E-B6F4-7CEEE4BBF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253e7-05b5-497e-99c8-7bde054f8752"/>
    <ds:schemaRef ds:uri="bd2274d6-c23d-475c-91e5-5829fd249a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88AFE4-1A89-4501-B201-F5C03726B5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UMONTREAL</Template>
  <TotalTime>0</TotalTime>
  <Words>538</Words>
  <Application>Microsoft Office PowerPoint</Application>
  <PresentationFormat>Grand écran</PresentationFormat>
  <Paragraphs>113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Segoe UI</vt:lpstr>
      <vt:lpstr>Symbol</vt:lpstr>
      <vt:lpstr>Times New Roman</vt:lpstr>
      <vt:lpstr>UMONTREAL</vt:lpstr>
      <vt:lpstr>Présentation PowerPoint</vt:lpstr>
      <vt:lpstr> Bienvenue  à la Faculté de médecine de l’Université de Montréal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Gabarit PowerPoint institutionnel de l'Université de Montréal</dc:title>
  <dc:creator/>
  <cp:lastModifiedBy/>
  <cp:revision>193</cp:revision>
  <dcterms:created xsi:type="dcterms:W3CDTF">2021-11-30T19:01:19Z</dcterms:created>
  <dcterms:modified xsi:type="dcterms:W3CDTF">2023-08-25T18:11:22Z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0x010100664ABE4D99D57445830D957C8BA5ED6B</vt:lpwstr>
  </property>
  <property fmtid="{D5CDD505-2E9C-101B-9397-08002B2CF9AE}" pid="3" name="MediaServiceImageTags">
    <vt:lpwstr/>
  </property>
</Properties>
</file>